
<file path=[Content_Types].xml><?xml version="1.0" encoding="utf-8"?>
<Types xmlns="http://schemas.openxmlformats.org/package/2006/content-types">
  <Default Extension="fntdata" ContentType="application/x-fontdata"/>
  <Default Extension="jpeg" ContentType="image/jpeg"/>
  <Default Extension="jpg" ContentType="image/jpeg"/>
  <Default Extension="MOV" ContentType="video/quicktime"/>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311" r:id="rId2"/>
    <p:sldId id="257" r:id="rId3"/>
    <p:sldId id="292" r:id="rId4"/>
    <p:sldId id="294" r:id="rId5"/>
    <p:sldId id="310" r:id="rId6"/>
    <p:sldId id="275" r:id="rId7"/>
    <p:sldId id="295" r:id="rId8"/>
    <p:sldId id="283" r:id="rId9"/>
    <p:sldId id="284" r:id="rId10"/>
    <p:sldId id="285" r:id="rId11"/>
    <p:sldId id="286" r:id="rId12"/>
    <p:sldId id="290" r:id="rId13"/>
    <p:sldId id="260" r:id="rId14"/>
    <p:sldId id="288" r:id="rId15"/>
    <p:sldId id="329" r:id="rId16"/>
    <p:sldId id="301" r:id="rId17"/>
    <p:sldId id="302" r:id="rId18"/>
    <p:sldId id="303" r:id="rId19"/>
    <p:sldId id="304" r:id="rId20"/>
    <p:sldId id="291" r:id="rId21"/>
    <p:sldId id="309" r:id="rId22"/>
    <p:sldId id="330" r:id="rId23"/>
    <p:sldId id="308" r:id="rId24"/>
    <p:sldId id="331" r:id="rId25"/>
    <p:sldId id="307" r:id="rId26"/>
    <p:sldId id="325" r:id="rId27"/>
    <p:sldId id="306" r:id="rId28"/>
    <p:sldId id="332" r:id="rId29"/>
    <p:sldId id="271" r:id="rId30"/>
    <p:sldId id="323" r:id="rId31"/>
    <p:sldId id="321" r:id="rId32"/>
    <p:sldId id="305" r:id="rId33"/>
    <p:sldId id="273" r:id="rId34"/>
    <p:sldId id="265" r:id="rId35"/>
    <p:sldId id="266" r:id="rId36"/>
  </p:sldIdLst>
  <p:sldSz cx="18288000" cy="10287000"/>
  <p:notesSz cx="6858000" cy="9144000"/>
  <p:embeddedFontLst>
    <p:embeddedFont>
      <p:font typeface="Bebas Neue Bold" panose="020B0600070205080204" charset="0"/>
      <p:regular r:id="rId38"/>
    </p:embeddedFont>
    <p:embeddedFont>
      <p:font typeface="Elephant" panose="02020904090505020303" pitchFamily="18" charset="0"/>
      <p:regular r:id="rId39"/>
      <p:italic r:id="rId40"/>
    </p:embeddedFont>
    <p:embeddedFont>
      <p:font typeface="HGPｺﾞｼｯｸM" panose="020B0600000000000000" pitchFamily="50" charset="-128"/>
      <p:regular r:id="rId41"/>
    </p:embeddedFont>
    <p:embeddedFont>
      <p:font typeface="Montserrat" panose="00000500000000000000" pitchFamily="2" charset="0"/>
      <p:regular r:id="rId42"/>
      <p:bold r:id="rId43"/>
      <p:italic r:id="rId44"/>
      <p:boldItalic r:id="rId45"/>
    </p:embeddedFont>
    <p:embeddedFont>
      <p:font typeface="Montserrat Bold" panose="00000800000000000000" charset="0"/>
      <p:regular r:id="rId46"/>
    </p:embeddedFont>
    <p:embeddedFont>
      <p:font typeface="游ゴシック" panose="020B0400000000000000" pitchFamily="50" charset="-128"/>
      <p:regular r:id="rId47"/>
      <p:bold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あかり 森井" initials="あ森" lastIdx="1" clrIdx="0">
    <p:extLst>
      <p:ext uri="{19B8F6BF-5375-455C-9EA6-DF929625EA0E}">
        <p15:presenceInfo xmlns:p15="http://schemas.microsoft.com/office/powerpoint/2012/main" userId="3c20dc83ec3d7e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0001"/>
    <a:srgbClr val="151515"/>
    <a:srgbClr val="D80000"/>
    <a:srgbClr val="252525"/>
    <a:srgbClr val="C70000"/>
    <a:srgbClr val="850000"/>
    <a:srgbClr val="9A0000"/>
    <a:srgbClr val="A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5" autoAdjust="0"/>
    <p:restoredTop sz="67984" autoAdjust="0"/>
  </p:normalViewPr>
  <p:slideViewPr>
    <p:cSldViewPr>
      <p:cViewPr varScale="1">
        <p:scale>
          <a:sx n="30" d="100"/>
          <a:sy n="30" d="100"/>
        </p:scale>
        <p:origin x="1436" y="1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FE0E9-382C-44D2-ACEA-10357BA4757E}" type="datetimeFigureOut">
              <a:rPr kumimoji="1" lang="ja-JP" altLang="en-US" smtClean="0"/>
              <a:t>2024/6/27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1ED9B-4D2C-45B3-B7D6-7F30CA42845E}" type="slidenum">
              <a:rPr kumimoji="1" lang="ja-JP" altLang="en-US" smtClean="0"/>
              <a:t>‹#›</a:t>
            </a:fld>
            <a:endParaRPr kumimoji="1" lang="ja-JP" altLang="en-US"/>
          </a:p>
        </p:txBody>
      </p:sp>
    </p:spTree>
    <p:extLst>
      <p:ext uri="{BB962C8B-B14F-4D97-AF65-F5344CB8AC3E}">
        <p14:creationId xmlns:p14="http://schemas.microsoft.com/office/powerpoint/2010/main" val="135820799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（松川さん）これから</a:t>
            </a:r>
            <a:r>
              <a:rPr kumimoji="1" lang="en-US" altLang="ja-JP" dirty="0"/>
              <a:t>E1</a:t>
            </a:r>
            <a:r>
              <a:rPr kumimoji="1" lang="ja-JP" altLang="en-US" dirty="0"/>
              <a:t>、ニューヨーカーズの発表を始めます</a:t>
            </a:r>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a:t>
            </a:fld>
            <a:endParaRPr kumimoji="1" lang="ja-JP" altLang="en-US"/>
          </a:p>
        </p:txBody>
      </p:sp>
    </p:spTree>
    <p:extLst>
      <p:ext uri="{BB962C8B-B14F-4D97-AF65-F5344CB8AC3E}">
        <p14:creationId xmlns:p14="http://schemas.microsoft.com/office/powerpoint/2010/main" val="236367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（山本さん）タイムライン機能をつけることによってほかのかたのレビューを見ることが出来るようにしました</a:t>
            </a:r>
            <a:endParaRPr kumimoji="1" lang="en-US" altLang="ja-JP" dirty="0"/>
          </a:p>
          <a:p>
            <a:r>
              <a:rPr kumimoji="1" lang="ja-JP" altLang="en-US" dirty="0"/>
              <a:t>一覧で見ることができる点や星で評価を行えるところがポイントです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10</a:t>
            </a:fld>
            <a:endParaRPr kumimoji="1" lang="ja-JP" altLang="en-US"/>
          </a:p>
        </p:txBody>
      </p:sp>
    </p:spTree>
    <p:extLst>
      <p:ext uri="{BB962C8B-B14F-4D97-AF65-F5344CB8AC3E}">
        <p14:creationId xmlns:p14="http://schemas.microsoft.com/office/powerpoint/2010/main" val="1048182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（山本さん）３つ目は、チェックリスト機能についてです。</a:t>
            </a:r>
            <a:endParaRPr kumimoji="1" lang="en-US" altLang="ja-JP" dirty="0"/>
          </a:p>
          <a:p>
            <a:r>
              <a:rPr kumimoji="1" lang="ja-JP" altLang="en-US" dirty="0"/>
              <a:t>この機能は、忘れ物をしやすい人に向けてチェックリストを作成しました。</a:t>
            </a:r>
            <a:endParaRPr kumimoji="1" lang="en-US" altLang="ja-JP" dirty="0"/>
          </a:p>
          <a:p>
            <a:r>
              <a:rPr kumimoji="1" lang="ja-JP" altLang="en-US" dirty="0"/>
              <a:t>旅行用だけでなく、日常でも使えるよう複数のチェックリストを作ることができます。</a:t>
            </a:r>
            <a:endParaRPr kumimoji="1" lang="en-US" altLang="ja-JP" dirty="0"/>
          </a:p>
          <a:p>
            <a:r>
              <a:rPr kumimoji="1" lang="ja-JP" altLang="en-US" dirty="0"/>
              <a:t>編集を行えることもポイントです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11</a:t>
            </a:fld>
            <a:endParaRPr kumimoji="1" lang="ja-JP" altLang="en-US"/>
          </a:p>
        </p:txBody>
      </p:sp>
    </p:spTree>
    <p:extLst>
      <p:ext uri="{BB962C8B-B14F-4D97-AF65-F5344CB8AC3E}">
        <p14:creationId xmlns:p14="http://schemas.microsoft.com/office/powerpoint/2010/main" val="750307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（山本さん）次にデモンストレーションです</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12</a:t>
            </a:fld>
            <a:endParaRPr kumimoji="1" lang="ja-JP" altLang="en-US"/>
          </a:p>
        </p:txBody>
      </p:sp>
    </p:spTree>
    <p:extLst>
      <p:ext uri="{BB962C8B-B14F-4D97-AF65-F5344CB8AC3E}">
        <p14:creationId xmlns:p14="http://schemas.microsoft.com/office/powerpoint/2010/main" val="42460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森井の共有➡松川へ➡レビューで石沢に➡森井の共有に戻る</a:t>
            </a:r>
            <a:endParaRPr kumimoji="1" lang="en-US" altLang="ja-JP" dirty="0"/>
          </a:p>
          <a:p>
            <a:r>
              <a:rPr kumimoji="1" lang="ja-JP" altLang="en-US" dirty="0"/>
              <a:t>ログイン→ホーム→</a:t>
            </a:r>
            <a:r>
              <a:rPr kumimoji="1" lang="ja-JP" altLang="en-US"/>
              <a:t>検索→持ち物→タイムライン</a:t>
            </a:r>
            <a:endParaRPr kumimoji="1" lang="en-US" altLang="ja-JP" dirty="0"/>
          </a:p>
          <a:p>
            <a:r>
              <a:rPr kumimoji="1" lang="ja-JP" altLang="en-US" dirty="0"/>
              <a:t>１話題２．３分（苦労、がんばった点）</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13</a:t>
            </a:fld>
            <a:endParaRPr kumimoji="1" lang="ja-JP" altLang="en-US"/>
          </a:p>
        </p:txBody>
      </p:sp>
    </p:spTree>
    <p:extLst>
      <p:ext uri="{BB962C8B-B14F-4D97-AF65-F5344CB8AC3E}">
        <p14:creationId xmlns:p14="http://schemas.microsoft.com/office/powerpoint/2010/main" val="2213549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（石沢くん）そしてチームワークについてです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14</a:t>
            </a:fld>
            <a:endParaRPr kumimoji="1" lang="ja-JP" altLang="en-US"/>
          </a:p>
        </p:txBody>
      </p:sp>
    </p:spTree>
    <p:extLst>
      <p:ext uri="{BB962C8B-B14F-4D97-AF65-F5344CB8AC3E}">
        <p14:creationId xmlns:p14="http://schemas.microsoft.com/office/powerpoint/2010/main" val="321724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（石沢くん）</a:t>
            </a:r>
            <a:endParaRPr kumimoji="1" lang="en-US" altLang="ja-JP" dirty="0"/>
          </a:p>
          <a:p>
            <a:r>
              <a:rPr kumimoji="1" lang="ja-JP" altLang="en-US" dirty="0"/>
              <a:t>１　私たちのグループは話し合いの時に常にポジティブな意見が出ていた</a:t>
            </a:r>
            <a:endParaRPr kumimoji="1" lang="en-US" altLang="ja-JP" dirty="0"/>
          </a:p>
          <a:p>
            <a:r>
              <a:rPr kumimoji="1" lang="ja-JP" altLang="en-US" dirty="0"/>
              <a:t>エピソードとして、機能面で違う仕組みを取り入れるとなった際に、それまで作ってきたプログラミングを使わないという判断になりました。しかし、</a:t>
            </a:r>
            <a:endParaRPr kumimoji="1" lang="en-US" altLang="ja-JP" dirty="0"/>
          </a:p>
          <a:p>
            <a:r>
              <a:rPr kumimoji="1" lang="ja-JP" altLang="en-US" dirty="0"/>
              <a:t>「このプログラミングを作成することで勉強になったからよかった」などとプラスな発言をすることが多かったです</a:t>
            </a:r>
            <a:endParaRPr kumimoji="1" lang="en-US" altLang="ja-JP" dirty="0"/>
          </a:p>
          <a:p>
            <a:endParaRPr kumimoji="1" lang="en-US" altLang="ja-JP" dirty="0"/>
          </a:p>
          <a:p>
            <a:r>
              <a:rPr kumimoji="1" lang="ja-JP" altLang="en-US" dirty="0"/>
              <a:t>２　初学者も経験者も分け隔てなく意見を積極的に出し合えていました</a:t>
            </a:r>
            <a:endParaRPr kumimoji="1" lang="en-US" altLang="ja-JP" dirty="0"/>
          </a:p>
          <a:p>
            <a:r>
              <a:rPr kumimoji="1" lang="ja-JP" altLang="en-US" dirty="0"/>
              <a:t>特に、外部設計や内部設計時のデザイン面に関してそれを発揮できていました。</a:t>
            </a:r>
            <a:endParaRPr kumimoji="1" lang="en-US" altLang="ja-JP" dirty="0"/>
          </a:p>
          <a:p>
            <a:endParaRPr kumimoji="1" lang="en-US" altLang="ja-JP" dirty="0"/>
          </a:p>
          <a:p>
            <a:r>
              <a:rPr kumimoji="1" lang="ja-JP" altLang="en-US" dirty="0"/>
              <a:t>３　その日できたファイルをギットハブする前に各々で自分のファイルをグーグルドライブにバックアップをとり管理していました。</a:t>
            </a:r>
            <a:endParaRPr kumimoji="1" lang="en-US" altLang="ja-JP" dirty="0"/>
          </a:p>
          <a:p>
            <a:r>
              <a:rPr kumimoji="1" lang="en-US" altLang="ja-JP" dirty="0"/>
              <a:t>Google</a:t>
            </a:r>
            <a:r>
              <a:rPr kumimoji="1" lang="ja-JP" altLang="en-US" dirty="0"/>
              <a:t>ドライブを用いたことによって、グループの過半数の</a:t>
            </a:r>
            <a:r>
              <a:rPr kumimoji="1" lang="en-US" altLang="ja-JP" dirty="0"/>
              <a:t>eclipse</a:t>
            </a:r>
            <a:r>
              <a:rPr kumimoji="1" lang="ja-JP" altLang="en-US" dirty="0"/>
              <a:t>のデータが不具合を起こした際に、このバックアップのおかげで復旧することができました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15</a:t>
            </a:fld>
            <a:endParaRPr kumimoji="1" lang="ja-JP" altLang="en-US"/>
          </a:p>
        </p:txBody>
      </p:sp>
    </p:spTree>
    <p:extLst>
      <p:ext uri="{BB962C8B-B14F-4D97-AF65-F5344CB8AC3E}">
        <p14:creationId xmlns:p14="http://schemas.microsoft.com/office/powerpoint/2010/main" val="407210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（野中さん）</a:t>
            </a:r>
            <a:endParaRPr kumimoji="1" lang="en-US" altLang="ja-JP" dirty="0"/>
          </a:p>
          <a:p>
            <a:r>
              <a:rPr kumimoji="1" lang="ja-JP" altLang="en-US" dirty="0"/>
              <a:t>次に成長したことについて４つお話します。</a:t>
            </a:r>
            <a:endParaRPr kumimoji="1" lang="en-US" altLang="ja-JP" dirty="0"/>
          </a:p>
          <a:p>
            <a:r>
              <a:rPr kumimoji="1" lang="ja-JP" altLang="en-US" dirty="0"/>
              <a:t>一つ目は、私たちのグループでは１時間に一回ひとりひとり進捗報告することでお互いの状況を把握するようにしていました</a:t>
            </a:r>
            <a:endParaRPr kumimoji="1" lang="en-US" altLang="ja-JP" dirty="0"/>
          </a:p>
          <a:p>
            <a:r>
              <a:rPr kumimoji="1" lang="ja-JP" altLang="en-US" dirty="0"/>
              <a:t>そこでわからない点が出た際にすぐに相談することができました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16</a:t>
            </a:fld>
            <a:endParaRPr kumimoji="1" lang="ja-JP" altLang="en-US"/>
          </a:p>
        </p:txBody>
      </p:sp>
    </p:spTree>
    <p:extLst>
      <p:ext uri="{BB962C8B-B14F-4D97-AF65-F5344CB8AC3E}">
        <p14:creationId xmlns:p14="http://schemas.microsoft.com/office/powerpoint/2010/main" val="1100563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（野中さん）</a:t>
            </a:r>
            <a:endParaRPr kumimoji="1" lang="en-US" altLang="ja-JP" dirty="0"/>
          </a:p>
          <a:p>
            <a:r>
              <a:rPr kumimoji="1" lang="ja-JP" altLang="en-US" dirty="0"/>
              <a:t>二つ目はデザインや設計書の作成は全員で案を出し合い、コーディングは担当に分け、各々進めていた</a:t>
            </a:r>
            <a:endParaRPr kumimoji="1" lang="en-US" altLang="ja-JP" dirty="0"/>
          </a:p>
          <a:p>
            <a:r>
              <a:rPr kumimoji="1" lang="ja-JP" altLang="en-US" dirty="0"/>
              <a:t>私たちのグループはデザイン面、アイディア、プログラミング経験者と専門分野が異なっていたためそれぞれが活躍できるところがありました</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17</a:t>
            </a:fld>
            <a:endParaRPr kumimoji="1" lang="ja-JP" altLang="en-US"/>
          </a:p>
        </p:txBody>
      </p:sp>
    </p:spTree>
    <p:extLst>
      <p:ext uri="{BB962C8B-B14F-4D97-AF65-F5344CB8AC3E}">
        <p14:creationId xmlns:p14="http://schemas.microsoft.com/office/powerpoint/2010/main" val="3259623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（野中さん）</a:t>
            </a:r>
            <a:endParaRPr kumimoji="1" lang="en-US" altLang="ja-JP" dirty="0"/>
          </a:p>
          <a:p>
            <a:r>
              <a:rPr kumimoji="1" lang="en-US" altLang="ja-JP" dirty="0"/>
              <a:t>3</a:t>
            </a:r>
            <a:r>
              <a:rPr kumimoji="1" lang="ja-JP" altLang="en-US" dirty="0"/>
              <a:t>つ目は、サポート面に関してです。</a:t>
            </a:r>
            <a:endParaRPr kumimoji="1" lang="en-US" altLang="ja-JP" dirty="0"/>
          </a:p>
          <a:p>
            <a:r>
              <a:rPr kumimoji="1" lang="ja-JP" altLang="en-US" dirty="0"/>
              <a:t>デザイン案を考える時やコーディングの担当に分かれた際に、経験者と初学者二人一組になり作業を行うことで、すぐに質問でき、話し合える環境づくりを行いました。</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18</a:t>
            </a:fld>
            <a:endParaRPr kumimoji="1" lang="ja-JP" altLang="en-US"/>
          </a:p>
        </p:txBody>
      </p:sp>
    </p:spTree>
    <p:extLst>
      <p:ext uri="{BB962C8B-B14F-4D97-AF65-F5344CB8AC3E}">
        <p14:creationId xmlns:p14="http://schemas.microsoft.com/office/powerpoint/2010/main" val="4168908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（野中さん）</a:t>
            </a:r>
            <a:endParaRPr kumimoji="1" lang="en-US" altLang="ja-JP" dirty="0"/>
          </a:p>
          <a:p>
            <a:r>
              <a:rPr kumimoji="1" lang="en-US" altLang="ja-JP" dirty="0"/>
              <a:t>4</a:t>
            </a:r>
            <a:r>
              <a:rPr kumimoji="1" lang="ja-JP" altLang="en-US" dirty="0"/>
              <a:t>つ目は、再教育に関してです。</a:t>
            </a:r>
            <a:endParaRPr kumimoji="1" lang="en-US" altLang="ja-JP" dirty="0"/>
          </a:p>
          <a:p>
            <a:r>
              <a:rPr kumimoji="1" lang="ja-JP" altLang="en-US" dirty="0"/>
              <a:t>経験者が初学者に</a:t>
            </a:r>
            <a:r>
              <a:rPr kumimoji="1" lang="en-US" altLang="ja-JP" dirty="0"/>
              <a:t>5</a:t>
            </a:r>
            <a:r>
              <a:rPr kumimoji="1" lang="ja-JP" altLang="en-US" dirty="0"/>
              <a:t>月までに習った講義の内容再度教えることで、互いの理解をより深めることができました</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19</a:t>
            </a:fld>
            <a:endParaRPr kumimoji="1" lang="ja-JP" altLang="en-US"/>
          </a:p>
        </p:txBody>
      </p:sp>
    </p:spTree>
    <p:extLst>
      <p:ext uri="{BB962C8B-B14F-4D97-AF65-F5344CB8AC3E}">
        <p14:creationId xmlns:p14="http://schemas.microsoft.com/office/powerpoint/2010/main" val="272374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（松川さん）ニューヨーカーズのメンバーは松川太陽、いしざわやふみ、くさかしょうた、やまもとあやと、、もりいあかり、のなかゆずはでお送りします</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a:t>
            </a:fld>
            <a:endParaRPr kumimoji="1" lang="ja-JP" altLang="en-US"/>
          </a:p>
        </p:txBody>
      </p:sp>
    </p:spTree>
    <p:extLst>
      <p:ext uri="{BB962C8B-B14F-4D97-AF65-F5344CB8AC3E}">
        <p14:creationId xmlns:p14="http://schemas.microsoft.com/office/powerpoint/2010/main" val="3536441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（野中さん）最後にメンバー紹介です</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20</a:t>
            </a:fld>
            <a:endParaRPr kumimoji="1" lang="ja-JP" altLang="en-US"/>
          </a:p>
        </p:txBody>
      </p:sp>
    </p:spTree>
    <p:extLst>
      <p:ext uri="{BB962C8B-B14F-4D97-AF65-F5344CB8AC3E}">
        <p14:creationId xmlns:p14="http://schemas.microsoft.com/office/powerpoint/2010/main" val="1958021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株式会社ロジックの松川太陽です。</a:t>
            </a:r>
            <a:br>
              <a:rPr lang="ja-JP" altLang="en-US" dirty="0"/>
            </a:br>
            <a:r>
              <a:rPr lang="ja-JP" altLang="en-US" b="0" i="0" dirty="0">
                <a:solidFill>
                  <a:srgbClr val="1D1C1D"/>
                </a:solidFill>
                <a:effectLst/>
                <a:highlight>
                  <a:srgbClr val="F8F8F8"/>
                </a:highlight>
                <a:latin typeface="NotoSansJP"/>
              </a:rPr>
              <a:t>今回の役職はチームリーダーを行いました。</a:t>
            </a:r>
            <a:br>
              <a:rPr lang="ja-JP" altLang="en-US" dirty="0"/>
            </a:br>
            <a:r>
              <a:rPr lang="ja-JP" altLang="en-US" b="0" i="0" dirty="0">
                <a:solidFill>
                  <a:srgbClr val="1D1C1D"/>
                </a:solidFill>
                <a:effectLst/>
                <a:highlight>
                  <a:srgbClr val="F8F8F8"/>
                </a:highlight>
                <a:latin typeface="NotoSansJP"/>
              </a:rPr>
              <a:t>作業では、質問対応と遅れている機能の作成をしていました。</a:t>
            </a:r>
            <a:br>
              <a:rPr lang="ja-JP" altLang="en-US" dirty="0"/>
            </a:br>
            <a:r>
              <a:rPr lang="ja-JP" altLang="en-US" b="0" i="0" dirty="0">
                <a:solidFill>
                  <a:srgbClr val="1D1C1D"/>
                </a:solidFill>
                <a:effectLst/>
                <a:highlight>
                  <a:srgbClr val="F8F8F8"/>
                </a:highlight>
                <a:latin typeface="NotoSansJP"/>
              </a:rPr>
              <a:t>苦労した点としては、作業の進み方の点と質問へ回答をどのように説明すれば相手が理解できるかを考える点です。</a:t>
            </a:r>
            <a:br>
              <a:rPr lang="ja-JP" altLang="en-US" dirty="0"/>
            </a:br>
            <a:r>
              <a:rPr lang="ja-JP" altLang="en-US" b="0" i="0" dirty="0">
                <a:solidFill>
                  <a:srgbClr val="1D1C1D"/>
                </a:solidFill>
                <a:effectLst/>
                <a:highlight>
                  <a:srgbClr val="F8F8F8"/>
                </a:highlight>
                <a:latin typeface="NotoSansJP"/>
              </a:rPr>
              <a:t>成果としては、どのようにプロジェクトを進めてゆうのか、進めていく際に起こる問題などを理解できました。チームメンバー</a:t>
            </a:r>
            <a:br>
              <a:rPr lang="ja-JP" altLang="en-US" dirty="0"/>
            </a:br>
            <a:r>
              <a:rPr lang="ja-JP" altLang="en-US" b="0" i="0" dirty="0">
                <a:solidFill>
                  <a:srgbClr val="1D1C1D"/>
                </a:solidFill>
                <a:effectLst/>
                <a:highlight>
                  <a:srgbClr val="F8F8F8"/>
                </a:highlight>
                <a:latin typeface="NotoSansJP"/>
              </a:rPr>
              <a:t>の質問に回答することにより４月、５月の学習内容の理解度が上がりました。</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担当リーダー</a:t>
            </a:r>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苦労　</a:t>
            </a:r>
            <a:r>
              <a:rPr lang="ja-JP" altLang="en-US" b="0" i="0" dirty="0">
                <a:solidFill>
                  <a:srgbClr val="1D1C1D"/>
                </a:solidFill>
                <a:effectLst/>
                <a:highlight>
                  <a:srgbClr val="F8F8F8"/>
                </a:highlight>
                <a:latin typeface="NotoSansJP"/>
              </a:rPr>
              <a:t>作業の進み方の点と質問へ回答をどのように説明すれば相手が理解できるか</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成果　</a:t>
            </a:r>
            <a:r>
              <a:rPr lang="ja-JP" altLang="en-US" b="0" i="0" dirty="0">
                <a:solidFill>
                  <a:srgbClr val="1D1C1D"/>
                </a:solidFill>
                <a:effectLst/>
                <a:highlight>
                  <a:srgbClr val="F8F8F8"/>
                </a:highlight>
                <a:latin typeface="NotoSansJP"/>
              </a:rPr>
              <a:t>どのようにプロジェクトを進めてゆうのか、進めていく際に起こる問題などを理解</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21</a:t>
            </a:fld>
            <a:endParaRPr kumimoji="1" lang="ja-JP" altLang="en-US"/>
          </a:p>
        </p:txBody>
      </p:sp>
    </p:spTree>
    <p:extLst>
      <p:ext uri="{BB962C8B-B14F-4D97-AF65-F5344CB8AC3E}">
        <p14:creationId xmlns:p14="http://schemas.microsoft.com/office/powerpoint/2010/main" val="457236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株式会社ロジックの松川太陽です。</a:t>
            </a:r>
            <a:br>
              <a:rPr lang="ja-JP" altLang="en-US" dirty="0"/>
            </a:br>
            <a:r>
              <a:rPr lang="ja-JP" altLang="en-US" b="0" i="0" dirty="0">
                <a:solidFill>
                  <a:srgbClr val="1D1C1D"/>
                </a:solidFill>
                <a:effectLst/>
                <a:highlight>
                  <a:srgbClr val="F8F8F8"/>
                </a:highlight>
                <a:latin typeface="NotoSansJP"/>
              </a:rPr>
              <a:t>今回の役職はチームリーダーを行いました。</a:t>
            </a:r>
            <a:br>
              <a:rPr lang="ja-JP" altLang="en-US" dirty="0"/>
            </a:br>
            <a:r>
              <a:rPr lang="ja-JP" altLang="en-US" b="0" i="0" dirty="0">
                <a:solidFill>
                  <a:srgbClr val="1D1C1D"/>
                </a:solidFill>
                <a:effectLst/>
                <a:highlight>
                  <a:srgbClr val="F8F8F8"/>
                </a:highlight>
                <a:latin typeface="NotoSansJP"/>
              </a:rPr>
              <a:t>作業では、質問対応と遅れている機能の作成をしていました。</a:t>
            </a:r>
            <a:br>
              <a:rPr lang="ja-JP" altLang="en-US" dirty="0"/>
            </a:br>
            <a:r>
              <a:rPr lang="ja-JP" altLang="en-US" b="0" i="0" dirty="0">
                <a:solidFill>
                  <a:srgbClr val="1D1C1D"/>
                </a:solidFill>
                <a:effectLst/>
                <a:highlight>
                  <a:srgbClr val="F8F8F8"/>
                </a:highlight>
                <a:latin typeface="NotoSansJP"/>
              </a:rPr>
              <a:t>苦労した点としては、作業の進み方の点と質問へ回答をどのように説明すれば相手が理解できるかを考える点です。</a:t>
            </a:r>
            <a:br>
              <a:rPr lang="ja-JP" altLang="en-US" dirty="0"/>
            </a:br>
            <a:r>
              <a:rPr lang="ja-JP" altLang="en-US" b="0" i="0" dirty="0">
                <a:solidFill>
                  <a:srgbClr val="1D1C1D"/>
                </a:solidFill>
                <a:effectLst/>
                <a:highlight>
                  <a:srgbClr val="F8F8F8"/>
                </a:highlight>
                <a:latin typeface="NotoSansJP"/>
              </a:rPr>
              <a:t>成果としては、どのようにプロジェクトを進めてゆうのか、進めていく際に起こる問題などを理解できました。チームメンバー</a:t>
            </a:r>
            <a:br>
              <a:rPr lang="ja-JP" altLang="en-US" dirty="0"/>
            </a:br>
            <a:r>
              <a:rPr lang="ja-JP" altLang="en-US" b="0" i="0" dirty="0">
                <a:solidFill>
                  <a:srgbClr val="1D1C1D"/>
                </a:solidFill>
                <a:effectLst/>
                <a:highlight>
                  <a:srgbClr val="F8F8F8"/>
                </a:highlight>
                <a:latin typeface="NotoSansJP"/>
              </a:rPr>
              <a:t>の質問に回答することにより４月、５月の学習内容の理解度が上がりました。</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担当リーダー</a:t>
            </a:r>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苦労　</a:t>
            </a:r>
            <a:r>
              <a:rPr lang="ja-JP" altLang="en-US" b="0" i="0" dirty="0">
                <a:solidFill>
                  <a:srgbClr val="1D1C1D"/>
                </a:solidFill>
                <a:effectLst/>
                <a:highlight>
                  <a:srgbClr val="F8F8F8"/>
                </a:highlight>
                <a:latin typeface="NotoSansJP"/>
              </a:rPr>
              <a:t>作業の進み方の点と質問へ回答をどのように説明すれば相手が理解できるか</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成果　</a:t>
            </a:r>
            <a:r>
              <a:rPr lang="ja-JP" altLang="en-US" b="0" i="0" dirty="0">
                <a:solidFill>
                  <a:srgbClr val="1D1C1D"/>
                </a:solidFill>
                <a:effectLst/>
                <a:highlight>
                  <a:srgbClr val="F8F8F8"/>
                </a:highlight>
                <a:latin typeface="NotoSansJP"/>
              </a:rPr>
              <a:t>どのようにプロジェクトを進めてゆうのか、進めていく際に起こる問題などを理解</a:t>
            </a:r>
            <a:endParaRPr kumimoji="1" lang="ja-JP" altLang="en-US" dirty="0"/>
          </a:p>
          <a:p>
            <a:endParaRPr kumimoji="1" lang="ja-JP"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22</a:t>
            </a:fld>
            <a:endParaRPr kumimoji="1" lang="ja-JP" altLang="en-US"/>
          </a:p>
        </p:txBody>
      </p:sp>
    </p:spTree>
    <p:extLst>
      <p:ext uri="{BB962C8B-B14F-4D97-AF65-F5344CB8AC3E}">
        <p14:creationId xmlns:p14="http://schemas.microsoft.com/office/powerpoint/2010/main" val="3633861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株式会社</a:t>
            </a:r>
            <a:r>
              <a:rPr lang="en-US" altLang="ja-JP" b="0" i="0" dirty="0">
                <a:solidFill>
                  <a:srgbClr val="1D1C1D"/>
                </a:solidFill>
                <a:effectLst/>
                <a:highlight>
                  <a:srgbClr val="F8F8F8"/>
                </a:highlight>
                <a:latin typeface="NotoSansJP"/>
              </a:rPr>
              <a:t>K</a:t>
            </a:r>
            <a:r>
              <a:rPr lang="ja-JP" altLang="en-US" b="0" i="0" dirty="0">
                <a:solidFill>
                  <a:srgbClr val="1D1C1D"/>
                </a:solidFill>
                <a:effectLst/>
                <a:highlight>
                  <a:srgbClr val="F8F8F8"/>
                </a:highlight>
                <a:latin typeface="NotoSansJP"/>
              </a:rPr>
              <a:t>・システムソリューション所属の日下翔太です。</a:t>
            </a:r>
            <a:br>
              <a:rPr lang="ja-JP" altLang="en-US" dirty="0"/>
            </a:br>
            <a:r>
              <a:rPr lang="ja-JP" altLang="en-US" b="0" i="0" dirty="0">
                <a:solidFill>
                  <a:srgbClr val="1D1C1D"/>
                </a:solidFill>
                <a:effectLst/>
                <a:highlight>
                  <a:srgbClr val="F8F8F8"/>
                </a:highlight>
                <a:latin typeface="NotoSansJP"/>
              </a:rPr>
              <a:t>自分は本アプリ　ゆとりっぷ　の全</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の作成とチェックリストの登録、編集、閲覧機能を担当しました。まず工夫点として、</a:t>
            </a:r>
            <a:br>
              <a:rPr lang="ja-JP" altLang="en-US" dirty="0"/>
            </a:br>
            <a:r>
              <a:rPr lang="ja-JP" altLang="en-US" b="0" i="0" dirty="0">
                <a:solidFill>
                  <a:srgbClr val="1D1C1D"/>
                </a:solidFill>
                <a:effectLst/>
                <a:highlight>
                  <a:srgbClr val="F8F8F8"/>
                </a:highlight>
                <a:latin typeface="NotoSansJP"/>
              </a:rPr>
              <a:t>今回のメインである温泉検索の温泉データの</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を</a:t>
            </a:r>
            <a:r>
              <a:rPr lang="en-US" altLang="ja-JP" b="0" i="0" dirty="0">
                <a:solidFill>
                  <a:srgbClr val="1D1C1D"/>
                </a:solidFill>
                <a:effectLst/>
                <a:highlight>
                  <a:srgbClr val="F8F8F8"/>
                </a:highlight>
                <a:latin typeface="NotoSansJP"/>
              </a:rPr>
              <a:t>Excel</a:t>
            </a:r>
            <a:r>
              <a:rPr lang="ja-JP" altLang="en-US" b="0" i="0" dirty="0">
                <a:solidFill>
                  <a:srgbClr val="1D1C1D"/>
                </a:solidFill>
                <a:effectLst/>
                <a:highlight>
                  <a:srgbClr val="F8F8F8"/>
                </a:highlight>
                <a:latin typeface="NotoSansJP"/>
              </a:rPr>
              <a:t>で</a:t>
            </a: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ファイルを作成しました。</a:t>
            </a:r>
            <a:br>
              <a:rPr lang="ja-JP" altLang="en-US" dirty="0"/>
            </a:b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で作成することにより、データの変更があった際に容易に編集可能になりました。次に反省点です</a:t>
            </a:r>
            <a:br>
              <a:rPr lang="ja-JP" altLang="en-US" dirty="0"/>
            </a:b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以外にはチェックリストの作成と各機能メンバーのサポートを担当していました。</a:t>
            </a:r>
            <a:br>
              <a:rPr lang="ja-JP" altLang="en-US" dirty="0"/>
            </a:br>
            <a:r>
              <a:rPr lang="ja-JP" altLang="en-US" b="0" i="0" dirty="0">
                <a:solidFill>
                  <a:srgbClr val="1D1C1D"/>
                </a:solidFill>
                <a:effectLst/>
                <a:highlight>
                  <a:srgbClr val="F8F8F8"/>
                </a:highlight>
                <a:latin typeface="NotoSansJP"/>
              </a:rPr>
              <a:t>今は実装するコードを大体理解できているのですが、開発当時に理解できていなかった</a:t>
            </a:r>
            <a:br>
              <a:rPr lang="ja-JP" altLang="en-US" dirty="0"/>
            </a:br>
            <a:r>
              <a:rPr lang="ja-JP" altLang="en-US" b="0" i="0" dirty="0">
                <a:solidFill>
                  <a:srgbClr val="1D1C1D"/>
                </a:solidFill>
                <a:effectLst/>
                <a:highlight>
                  <a:srgbClr val="F8F8F8"/>
                </a:highlight>
                <a:latin typeface="NotoSansJP"/>
              </a:rPr>
              <a:t>ので、メンバーの開発進行に大きく影響を与えてしまったと反省を感じました。</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　データベース</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工夫　</a:t>
            </a:r>
            <a:r>
              <a:rPr lang="ja-JP" altLang="en-US" b="0" i="0" dirty="0">
                <a:solidFill>
                  <a:srgbClr val="1D1C1D"/>
                </a:solidFill>
                <a:effectLst/>
                <a:highlight>
                  <a:srgbClr val="F8F8F8"/>
                </a:highlight>
                <a:latin typeface="NotoSansJP"/>
              </a:rPr>
              <a:t>温泉検索の温泉データの</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を</a:t>
            </a:r>
            <a:r>
              <a:rPr lang="en-US" altLang="ja-JP" b="0" i="0" dirty="0">
                <a:solidFill>
                  <a:srgbClr val="1D1C1D"/>
                </a:solidFill>
                <a:effectLst/>
                <a:highlight>
                  <a:srgbClr val="F8F8F8"/>
                </a:highlight>
                <a:latin typeface="NotoSansJP"/>
              </a:rPr>
              <a:t>Excel</a:t>
            </a:r>
            <a:r>
              <a:rPr lang="ja-JP" altLang="en-US" b="0" i="0" dirty="0">
                <a:solidFill>
                  <a:srgbClr val="1D1C1D"/>
                </a:solidFill>
                <a:effectLst/>
                <a:highlight>
                  <a:srgbClr val="F8F8F8"/>
                </a:highlight>
                <a:latin typeface="NotoSansJP"/>
              </a:rPr>
              <a:t>で</a:t>
            </a: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ファイルを作成</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反省点　</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以外にはチェックリストの作成と各機能メンバーのサポート</a:t>
            </a:r>
            <a:endParaRPr kumimoji="1" lang="en-US" altLang="ja-JP" b="0" i="0" dirty="0">
              <a:solidFill>
                <a:srgbClr val="1D1C1D"/>
              </a:solidFill>
              <a:effectLst/>
              <a:highlight>
                <a:srgbClr val="F8F8F8"/>
              </a:highlight>
              <a:latin typeface="NotoSansJP"/>
            </a:endParaRPr>
          </a:p>
          <a:p>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23</a:t>
            </a:fld>
            <a:endParaRPr kumimoji="1" lang="ja-JP" altLang="en-US"/>
          </a:p>
        </p:txBody>
      </p:sp>
    </p:spTree>
    <p:extLst>
      <p:ext uri="{BB962C8B-B14F-4D97-AF65-F5344CB8AC3E}">
        <p14:creationId xmlns:p14="http://schemas.microsoft.com/office/powerpoint/2010/main" val="343612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株式会社</a:t>
            </a:r>
            <a:r>
              <a:rPr lang="en-US" altLang="ja-JP" b="0" i="0" dirty="0">
                <a:solidFill>
                  <a:srgbClr val="1D1C1D"/>
                </a:solidFill>
                <a:effectLst/>
                <a:highlight>
                  <a:srgbClr val="F8F8F8"/>
                </a:highlight>
                <a:latin typeface="NotoSansJP"/>
              </a:rPr>
              <a:t>K</a:t>
            </a:r>
            <a:r>
              <a:rPr lang="ja-JP" altLang="en-US" b="0" i="0" dirty="0">
                <a:solidFill>
                  <a:srgbClr val="1D1C1D"/>
                </a:solidFill>
                <a:effectLst/>
                <a:highlight>
                  <a:srgbClr val="F8F8F8"/>
                </a:highlight>
                <a:latin typeface="NotoSansJP"/>
              </a:rPr>
              <a:t>・システムソリューション所属の日下翔太です。</a:t>
            </a:r>
            <a:br>
              <a:rPr lang="ja-JP" altLang="en-US" dirty="0"/>
            </a:br>
            <a:r>
              <a:rPr lang="ja-JP" altLang="en-US" b="0" i="0" dirty="0">
                <a:solidFill>
                  <a:srgbClr val="1D1C1D"/>
                </a:solidFill>
                <a:effectLst/>
                <a:highlight>
                  <a:srgbClr val="F8F8F8"/>
                </a:highlight>
                <a:latin typeface="NotoSansJP"/>
              </a:rPr>
              <a:t>自分は本アプリ　ゆとりっぷ　の全</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の作成とチェックリストの登録、編集、閲覧機能を担当しました。まず工夫点として、</a:t>
            </a:r>
            <a:br>
              <a:rPr lang="ja-JP" altLang="en-US" dirty="0"/>
            </a:br>
            <a:r>
              <a:rPr lang="ja-JP" altLang="en-US" b="0" i="0" dirty="0">
                <a:solidFill>
                  <a:srgbClr val="1D1C1D"/>
                </a:solidFill>
                <a:effectLst/>
                <a:highlight>
                  <a:srgbClr val="F8F8F8"/>
                </a:highlight>
                <a:latin typeface="NotoSansJP"/>
              </a:rPr>
              <a:t>今回のメインである温泉検索の温泉データの</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を</a:t>
            </a:r>
            <a:r>
              <a:rPr lang="en-US" altLang="ja-JP" b="0" i="0" dirty="0">
                <a:solidFill>
                  <a:srgbClr val="1D1C1D"/>
                </a:solidFill>
                <a:effectLst/>
                <a:highlight>
                  <a:srgbClr val="F8F8F8"/>
                </a:highlight>
                <a:latin typeface="NotoSansJP"/>
              </a:rPr>
              <a:t>Excel</a:t>
            </a:r>
            <a:r>
              <a:rPr lang="ja-JP" altLang="en-US" b="0" i="0" dirty="0">
                <a:solidFill>
                  <a:srgbClr val="1D1C1D"/>
                </a:solidFill>
                <a:effectLst/>
                <a:highlight>
                  <a:srgbClr val="F8F8F8"/>
                </a:highlight>
                <a:latin typeface="NotoSansJP"/>
              </a:rPr>
              <a:t>で</a:t>
            </a: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ファイルを作成しました。</a:t>
            </a:r>
            <a:br>
              <a:rPr lang="ja-JP" altLang="en-US" dirty="0"/>
            </a:b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で作成することにより、データの変更があった際に容易に編集可能になりました。次に反省点です</a:t>
            </a:r>
            <a:br>
              <a:rPr lang="ja-JP" altLang="en-US" dirty="0"/>
            </a:b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以外にはチェックリストの作成と各機能メンバーのサポートを担当していました。</a:t>
            </a:r>
            <a:br>
              <a:rPr lang="ja-JP" altLang="en-US" dirty="0"/>
            </a:br>
            <a:r>
              <a:rPr lang="ja-JP" altLang="en-US" b="0" i="0" dirty="0">
                <a:solidFill>
                  <a:srgbClr val="1D1C1D"/>
                </a:solidFill>
                <a:effectLst/>
                <a:highlight>
                  <a:srgbClr val="F8F8F8"/>
                </a:highlight>
                <a:latin typeface="NotoSansJP"/>
              </a:rPr>
              <a:t>今は実装するコードを大体理解できているのですが、開発当時に理解できていなかった</a:t>
            </a:r>
            <a:br>
              <a:rPr lang="ja-JP" altLang="en-US" dirty="0"/>
            </a:br>
            <a:r>
              <a:rPr lang="ja-JP" altLang="en-US" b="0" i="0" dirty="0">
                <a:solidFill>
                  <a:srgbClr val="1D1C1D"/>
                </a:solidFill>
                <a:effectLst/>
                <a:highlight>
                  <a:srgbClr val="F8F8F8"/>
                </a:highlight>
                <a:latin typeface="NotoSansJP"/>
              </a:rPr>
              <a:t>ので、メンバーの開発進行に大きく影響を与えてしまったと反省を感じました。</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　データベース</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工夫　</a:t>
            </a:r>
            <a:r>
              <a:rPr lang="ja-JP" altLang="en-US" b="0" i="0" dirty="0">
                <a:solidFill>
                  <a:srgbClr val="1D1C1D"/>
                </a:solidFill>
                <a:effectLst/>
                <a:highlight>
                  <a:srgbClr val="F8F8F8"/>
                </a:highlight>
                <a:latin typeface="NotoSansJP"/>
              </a:rPr>
              <a:t>温泉検索の温泉データの</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を</a:t>
            </a:r>
            <a:r>
              <a:rPr lang="en-US" altLang="ja-JP" b="0" i="0" dirty="0">
                <a:solidFill>
                  <a:srgbClr val="1D1C1D"/>
                </a:solidFill>
                <a:effectLst/>
                <a:highlight>
                  <a:srgbClr val="F8F8F8"/>
                </a:highlight>
                <a:latin typeface="NotoSansJP"/>
              </a:rPr>
              <a:t>Excel</a:t>
            </a:r>
            <a:r>
              <a:rPr lang="ja-JP" altLang="en-US" b="0" i="0" dirty="0">
                <a:solidFill>
                  <a:srgbClr val="1D1C1D"/>
                </a:solidFill>
                <a:effectLst/>
                <a:highlight>
                  <a:srgbClr val="F8F8F8"/>
                </a:highlight>
                <a:latin typeface="NotoSansJP"/>
              </a:rPr>
              <a:t>で</a:t>
            </a:r>
            <a:r>
              <a:rPr lang="en-US" altLang="ja-JP" b="0" i="0" dirty="0">
                <a:solidFill>
                  <a:srgbClr val="1D1C1D"/>
                </a:solidFill>
                <a:effectLst/>
                <a:highlight>
                  <a:srgbClr val="F8F8F8"/>
                </a:highlight>
                <a:latin typeface="NotoSansJP"/>
              </a:rPr>
              <a:t>csv</a:t>
            </a:r>
            <a:r>
              <a:rPr lang="ja-JP" altLang="en-US" b="0" i="0" dirty="0">
                <a:solidFill>
                  <a:srgbClr val="1D1C1D"/>
                </a:solidFill>
                <a:effectLst/>
                <a:highlight>
                  <a:srgbClr val="F8F8F8"/>
                </a:highlight>
                <a:latin typeface="NotoSansJP"/>
              </a:rPr>
              <a:t>ファイルを作成</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反省点　</a:t>
            </a:r>
            <a:r>
              <a:rPr lang="en-US" altLang="ja-JP" b="0" i="0" dirty="0">
                <a:solidFill>
                  <a:srgbClr val="1D1C1D"/>
                </a:solidFill>
                <a:effectLst/>
                <a:highlight>
                  <a:srgbClr val="F8F8F8"/>
                </a:highlight>
                <a:latin typeface="NotoSansJP"/>
              </a:rPr>
              <a:t>DB</a:t>
            </a:r>
            <a:r>
              <a:rPr lang="ja-JP" altLang="en-US" b="0" i="0" dirty="0">
                <a:solidFill>
                  <a:srgbClr val="1D1C1D"/>
                </a:solidFill>
                <a:effectLst/>
                <a:highlight>
                  <a:srgbClr val="F8F8F8"/>
                </a:highlight>
                <a:latin typeface="NotoSansJP"/>
              </a:rPr>
              <a:t>以外にはチェックリストの作成と各機能メンバーのサポート</a:t>
            </a:r>
            <a:endParaRPr kumimoji="1" lang="en-US" altLang="ja-JP" b="0" i="0" dirty="0">
              <a:solidFill>
                <a:srgbClr val="1D1C1D"/>
              </a:solidFill>
              <a:effectLst/>
              <a:highlight>
                <a:srgbClr val="F8F8F8"/>
              </a:highlight>
              <a:latin typeface="NotoSansJP"/>
            </a:endParaRP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24</a:t>
            </a:fld>
            <a:endParaRPr kumimoji="1" lang="ja-JP" altLang="en-US"/>
          </a:p>
        </p:txBody>
      </p:sp>
    </p:spTree>
    <p:extLst>
      <p:ext uri="{BB962C8B-B14F-4D97-AF65-F5344CB8AC3E}">
        <p14:creationId xmlns:p14="http://schemas.microsoft.com/office/powerpoint/2010/main" val="66020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品質管理及び検索画面の作成を行いました</a:t>
            </a:r>
            <a:endParaRPr kumimoji="1" lang="en-US" altLang="ja-JP" dirty="0"/>
          </a:p>
          <a:p>
            <a:r>
              <a:rPr kumimoji="1" lang="ja-JP" altLang="en-US" dirty="0"/>
              <a:t>自分の担当したところがメイン機能</a:t>
            </a:r>
            <a:endParaRPr kumimoji="1" lang="en-US" altLang="ja-JP" dirty="0"/>
          </a:p>
          <a:p>
            <a:r>
              <a:rPr kumimoji="1" lang="ja-JP" altLang="en-US" dirty="0"/>
              <a:t>これが実装できないとアプリとして成り立たないため</a:t>
            </a:r>
            <a:endParaRPr kumimoji="1" lang="en-US" altLang="ja-JP" dirty="0"/>
          </a:p>
          <a:p>
            <a:r>
              <a:rPr kumimoji="1" lang="ja-JP" altLang="en-US" dirty="0"/>
              <a:t>どうしても完成させなければならないのですが、</a:t>
            </a:r>
            <a:endParaRPr kumimoji="1" lang="en-US" altLang="ja-JP" dirty="0"/>
          </a:p>
          <a:p>
            <a:endParaRPr kumimoji="1" lang="en-US" altLang="ja-JP" dirty="0"/>
          </a:p>
          <a:p>
            <a:r>
              <a:rPr kumimoji="1" lang="ja-JP" altLang="en-US" dirty="0"/>
              <a:t>今回名刺管理アプリを作った際にあまり触れなかったプログラムについて理解を深めることが出来ました</a:t>
            </a:r>
            <a:r>
              <a:rPr kumimoji="1" lang="en-US" altLang="ja-JP" dirty="0"/>
              <a:t>7</a:t>
            </a:r>
          </a:p>
          <a:p>
            <a:endParaRPr kumimoji="1" lang="en-US" altLang="ja-JP" dirty="0"/>
          </a:p>
          <a:p>
            <a:r>
              <a:rPr kumimoji="1" lang="ja-JP" altLang="en-US" dirty="0"/>
              <a:t>担当品質管理・機能担当</a:t>
            </a:r>
            <a:endParaRPr kumimoji="1" lang="en-US" altLang="ja-JP" dirty="0"/>
          </a:p>
          <a:p>
            <a:endParaRPr kumimoji="1" lang="en-US" altLang="ja-JP" dirty="0"/>
          </a:p>
          <a:p>
            <a:endParaRPr kumimoji="1" lang="en-US" altLang="ja-JP"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25</a:t>
            </a:fld>
            <a:endParaRPr kumimoji="1" lang="ja-JP" altLang="en-US"/>
          </a:p>
        </p:txBody>
      </p:sp>
    </p:spTree>
    <p:extLst>
      <p:ext uri="{BB962C8B-B14F-4D97-AF65-F5344CB8AC3E}">
        <p14:creationId xmlns:p14="http://schemas.microsoft.com/office/powerpoint/2010/main" val="586692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品質管理及び検索画面の作成を行いました</a:t>
            </a:r>
            <a:endParaRPr kumimoji="1" lang="en-US" altLang="ja-JP" dirty="0"/>
          </a:p>
          <a:p>
            <a:r>
              <a:rPr kumimoji="1" lang="ja-JP" altLang="en-US" dirty="0"/>
              <a:t>自分の担当したところがメイン機能</a:t>
            </a:r>
            <a:endParaRPr kumimoji="1" lang="en-US" altLang="ja-JP" dirty="0"/>
          </a:p>
          <a:p>
            <a:r>
              <a:rPr kumimoji="1" lang="ja-JP" altLang="en-US" dirty="0"/>
              <a:t>これが実装できないとアプリとして成り立たないため</a:t>
            </a:r>
            <a:endParaRPr kumimoji="1" lang="en-US" altLang="ja-JP" dirty="0"/>
          </a:p>
          <a:p>
            <a:r>
              <a:rPr kumimoji="1" lang="ja-JP" altLang="en-US" dirty="0"/>
              <a:t>どうしても完成させなければならないのですが、</a:t>
            </a:r>
            <a:endParaRPr kumimoji="1" lang="en-US" altLang="ja-JP" dirty="0"/>
          </a:p>
          <a:p>
            <a:endParaRPr kumimoji="1" lang="en-US" altLang="ja-JP" dirty="0"/>
          </a:p>
          <a:p>
            <a:r>
              <a:rPr kumimoji="1" lang="ja-JP" altLang="en-US" dirty="0"/>
              <a:t>今回名刺管理アプリを作った際にあまり触れなかったプログラムについて理解を深めることが出来ました</a:t>
            </a:r>
            <a:r>
              <a:rPr kumimoji="1" lang="en-US" altLang="ja-JP" dirty="0"/>
              <a:t>7</a:t>
            </a:r>
          </a:p>
          <a:p>
            <a:endParaRPr kumimoji="1" lang="en-US" altLang="ja-JP" dirty="0"/>
          </a:p>
          <a:p>
            <a:r>
              <a:rPr kumimoji="1" lang="ja-JP" altLang="en-US" dirty="0"/>
              <a:t>担当品質管理・機能担当</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26</a:t>
            </a:fld>
            <a:endParaRPr kumimoji="1" lang="ja-JP" altLang="en-US"/>
          </a:p>
        </p:txBody>
      </p:sp>
    </p:spTree>
    <p:extLst>
      <p:ext uri="{BB962C8B-B14F-4D97-AF65-F5344CB8AC3E}">
        <p14:creationId xmlns:p14="http://schemas.microsoft.com/office/powerpoint/2010/main" val="1467422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私が今回のチーム開発で担当したところはタイムラインのレビュー作成欄の</a:t>
            </a:r>
            <a:r>
              <a:rPr lang="en-US" altLang="ja-JP" b="0" i="0" dirty="0">
                <a:solidFill>
                  <a:srgbClr val="1D1C1D"/>
                </a:solidFill>
                <a:effectLst/>
                <a:highlight>
                  <a:srgbClr val="F8F8F8"/>
                </a:highlight>
                <a:latin typeface="NotoSansJP"/>
              </a:rPr>
              <a:t>HTML</a:t>
            </a:r>
            <a:r>
              <a:rPr lang="ja-JP" altLang="en-US" b="0" i="0" dirty="0">
                <a:solidFill>
                  <a:srgbClr val="1D1C1D"/>
                </a:solidFill>
                <a:effectLst/>
                <a:highlight>
                  <a:srgbClr val="F8F8F8"/>
                </a:highlight>
                <a:latin typeface="NotoSansJP"/>
              </a:rPr>
              <a:t>と</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、サーブレットです。この中で特にサーブレットと</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作成で苦戦しました。サーブレットでは名刺管理アプリの際に矢沢講師のサンプルをほぼそのまま使っていたため、今回のサーブレット作成の際何から作っていいのか、どこがどのようにつながっているのかなどが分からずにチームメンバーに何度も質問をし何とか形にできるようになりました。</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についてもテクストアラインが正常に動かなかったり、自分の思うように動させないことが多くあり、ここでもチームメンバーにたくさんのサポートをしてもらいました。反省点はチームメンバーに頼りすぎてしまった点で、成長した点は、</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の知識がさらに深まった点と、サーブレットがどこに接続されているのかが少しづつわかるようになってきたことです。</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担当機能担当</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反省点　</a:t>
            </a:r>
            <a:r>
              <a:rPr lang="ja-JP" altLang="en-US" b="0" i="0" dirty="0">
                <a:solidFill>
                  <a:srgbClr val="1D1C1D"/>
                </a:solidFill>
                <a:effectLst/>
                <a:highlight>
                  <a:srgbClr val="F8F8F8"/>
                </a:highlight>
                <a:latin typeface="NotoSansJP"/>
              </a:rPr>
              <a:t>チームメンバーに頼りすぎてしまった</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成長した点　</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の知識がさらに深まった点と、サーブレットがどこに接続されているのかが少しづつわかるようになってきたこと</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27</a:t>
            </a:fld>
            <a:endParaRPr kumimoji="1" lang="ja-JP" altLang="en-US"/>
          </a:p>
        </p:txBody>
      </p:sp>
    </p:spTree>
    <p:extLst>
      <p:ext uri="{BB962C8B-B14F-4D97-AF65-F5344CB8AC3E}">
        <p14:creationId xmlns:p14="http://schemas.microsoft.com/office/powerpoint/2010/main" val="1080249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私が今回のチーム開発で担当したところはタイムラインのレビュー作成欄の</a:t>
            </a:r>
            <a:r>
              <a:rPr lang="en-US" altLang="ja-JP" b="0" i="0" dirty="0">
                <a:solidFill>
                  <a:srgbClr val="1D1C1D"/>
                </a:solidFill>
                <a:effectLst/>
                <a:highlight>
                  <a:srgbClr val="F8F8F8"/>
                </a:highlight>
                <a:latin typeface="NotoSansJP"/>
              </a:rPr>
              <a:t>HTML</a:t>
            </a:r>
            <a:r>
              <a:rPr lang="ja-JP" altLang="en-US" b="0" i="0" dirty="0">
                <a:solidFill>
                  <a:srgbClr val="1D1C1D"/>
                </a:solidFill>
                <a:effectLst/>
                <a:highlight>
                  <a:srgbClr val="F8F8F8"/>
                </a:highlight>
                <a:latin typeface="NotoSansJP"/>
              </a:rPr>
              <a:t>と</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、サーブレットです。この中で特にサーブレットと</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作成で苦戦しました。サーブレットでは名刺管理アプリの際に矢沢講師のサンプルをほぼそのまま使っていたため、今回のサーブレット作成の際何から作っていいのか、どこがどのようにつながっているのかなどが分からずにチームメンバーに何度も質問をし何とか形にできるようになりました。</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についてもテクストアラインが正常に動かなかったり、自分の思うように動させないことが多くあり、ここでもチームメンバーにたくさんのサポートをしてもらいました。反省点はチームメンバーに頼りすぎてしまった点で、成長した点は、</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の知識がさらに深まった点と、サーブレットがどこに接続されているのかが少しづつわかるようになってきたことです。</a:t>
            </a:r>
            <a:endParaRPr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担当機能担当</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反省点　</a:t>
            </a:r>
            <a:r>
              <a:rPr lang="ja-JP" altLang="en-US" b="0" i="0" dirty="0">
                <a:solidFill>
                  <a:srgbClr val="1D1C1D"/>
                </a:solidFill>
                <a:effectLst/>
                <a:highlight>
                  <a:srgbClr val="F8F8F8"/>
                </a:highlight>
                <a:latin typeface="NotoSansJP"/>
              </a:rPr>
              <a:t>チームメンバーに頼りすぎてしまった</a:t>
            </a:r>
            <a:endParaRPr kumimoji="1" lang="en-US" altLang="ja-JP" b="0" i="0" dirty="0">
              <a:solidFill>
                <a:srgbClr val="1D1C1D"/>
              </a:solidFill>
              <a:effectLst/>
              <a:highlight>
                <a:srgbClr val="F8F8F8"/>
              </a:highlight>
              <a:latin typeface="NotoSansJP"/>
            </a:endParaRPr>
          </a:p>
          <a:p>
            <a:endParaRPr kumimoji="1" lang="en-US" altLang="ja-JP" b="0" i="0" dirty="0">
              <a:solidFill>
                <a:srgbClr val="1D1C1D"/>
              </a:solidFill>
              <a:effectLst/>
              <a:highlight>
                <a:srgbClr val="F8F8F8"/>
              </a:highlight>
              <a:latin typeface="NotoSansJP"/>
            </a:endParaRPr>
          </a:p>
          <a:p>
            <a:r>
              <a:rPr kumimoji="1" lang="ja-JP" altLang="en-US" b="0" i="0" dirty="0">
                <a:solidFill>
                  <a:srgbClr val="1D1C1D"/>
                </a:solidFill>
                <a:effectLst/>
                <a:highlight>
                  <a:srgbClr val="F8F8F8"/>
                </a:highlight>
                <a:latin typeface="NotoSansJP"/>
              </a:rPr>
              <a:t>成長した点　</a:t>
            </a:r>
            <a:r>
              <a:rPr lang="en-US" altLang="ja-JP" b="0" i="0" dirty="0">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の知識がさらに深まった点と、サーブレットがどこに接続されているのかが少しづつわかるようになってきたこと</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28</a:t>
            </a:fld>
            <a:endParaRPr kumimoji="1" lang="ja-JP" altLang="en-US"/>
          </a:p>
        </p:txBody>
      </p:sp>
    </p:spTree>
    <p:extLst>
      <p:ext uri="{BB962C8B-B14F-4D97-AF65-F5344CB8AC3E}">
        <p14:creationId xmlns:p14="http://schemas.microsoft.com/office/powerpoint/2010/main" val="2951468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私は、今回の研修で温泉検索結果の</a:t>
            </a:r>
            <a:r>
              <a:rPr kumimoji="1" lang="en-US" altLang="ja-JP" dirty="0"/>
              <a:t>html</a:t>
            </a:r>
            <a:r>
              <a:rPr kumimoji="1" lang="ja-JP" altLang="en-US" dirty="0"/>
              <a:t>や</a:t>
            </a:r>
            <a:r>
              <a:rPr kumimoji="1" lang="en-US" altLang="ja-JP" dirty="0" err="1"/>
              <a:t>css</a:t>
            </a:r>
            <a:r>
              <a:rPr kumimoji="1" lang="ja-JP" altLang="en-US" dirty="0"/>
              <a:t>、サーブレットを作成しました。今回成長したことは、サーブレットにおいて名刺管理アプリの時にサンプルにほとんど手を加えずに行っていたため分からないことが多かったですが、１から作成するにあたってメンバーの人に再教育を受け以前よりも理解が深めることができました。</a:t>
            </a:r>
            <a:endParaRPr kumimoji="1" lang="en-US" altLang="ja-JP" dirty="0"/>
          </a:p>
          <a:p>
            <a:r>
              <a:rPr kumimoji="1" lang="ja-JP" altLang="en-US" dirty="0"/>
              <a:t>サーブレットで苦戦したことは、他のサーブレットと連携するときにどこの変数をもってきて、次に何の情報を渡すのか考えながら行わないといけないことや、エラーが出た際のデバックするときの見方でした。メンバーに教わりながら乗り越えることができました。</a:t>
            </a:r>
            <a:endParaRPr kumimoji="1" lang="en-US" altLang="ja-JP" dirty="0"/>
          </a:p>
          <a:p>
            <a:r>
              <a:rPr kumimoji="1" lang="ja-JP" altLang="en-US" dirty="0"/>
              <a:t>これらを踏まえて、教わったことや学んだことを活かせるように少しずつでも自分でもできることを増やしたいと思いました。</a:t>
            </a:r>
            <a:endParaRPr kumimoji="1" lang="en-US" altLang="ja-JP" dirty="0"/>
          </a:p>
          <a:p>
            <a:r>
              <a:rPr kumimoji="1" lang="ja-JP" altLang="en-US" dirty="0"/>
              <a:t>この一か月でチームを経験して、これからの業務の時にもプロジェクトがどのような流れで進んでいくのかも少し想像ができるようになりいい経験ができました。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29</a:t>
            </a:fld>
            <a:endParaRPr kumimoji="1" lang="ja-JP" altLang="en-US"/>
          </a:p>
        </p:txBody>
      </p:sp>
    </p:spTree>
    <p:extLst>
      <p:ext uri="{BB962C8B-B14F-4D97-AF65-F5344CB8AC3E}">
        <p14:creationId xmlns:p14="http://schemas.microsoft.com/office/powerpoint/2010/main" val="2070235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（松川さん）発表の流れはスライドの通りです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a:t>
            </a:fld>
            <a:endParaRPr kumimoji="1" lang="ja-JP" altLang="en-US"/>
          </a:p>
        </p:txBody>
      </p:sp>
    </p:spTree>
    <p:extLst>
      <p:ext uri="{BB962C8B-B14F-4D97-AF65-F5344CB8AC3E}">
        <p14:creationId xmlns:p14="http://schemas.microsoft.com/office/powerpoint/2010/main" val="3053023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私は、今回の研修で温泉検索結果の</a:t>
            </a:r>
            <a:r>
              <a:rPr kumimoji="1" lang="en-US" altLang="ja-JP" dirty="0"/>
              <a:t>html</a:t>
            </a:r>
            <a:r>
              <a:rPr kumimoji="1" lang="ja-JP" altLang="en-US" dirty="0"/>
              <a:t>や</a:t>
            </a:r>
            <a:r>
              <a:rPr kumimoji="1" lang="en-US" altLang="ja-JP" dirty="0" err="1"/>
              <a:t>css</a:t>
            </a:r>
            <a:r>
              <a:rPr kumimoji="1" lang="ja-JP" altLang="en-US" dirty="0"/>
              <a:t>、サーブレットを作成しました。今回成長したことは、サーブレットにおいて名刺管理アプリの時にサンプルにほとんど手を加えずに行っていたため分からないことが多かったですが、１から作成するにあたってメンバーの人に再教育を受け以前よりも理解が深めることができました。</a:t>
            </a:r>
            <a:endParaRPr kumimoji="1" lang="en-US" altLang="ja-JP" dirty="0"/>
          </a:p>
          <a:p>
            <a:r>
              <a:rPr kumimoji="1" lang="ja-JP" altLang="en-US" dirty="0"/>
              <a:t>サーブレットで苦戦したことは、他のサーブレットと連携するときにどこの変数をもってきて、次に何の情報を渡すのか考えながら行わないといけないことや、エラーが出た際のデバックするときの見方でした。メンバーに教わりながら乗り越えることができました。</a:t>
            </a:r>
            <a:endParaRPr kumimoji="1" lang="en-US" altLang="ja-JP" dirty="0"/>
          </a:p>
          <a:p>
            <a:r>
              <a:rPr kumimoji="1" lang="ja-JP" altLang="en-US" dirty="0"/>
              <a:t>これらを踏まえて、教わったことや学んだことを活かせるように少しずつでも自分でもできることを増やしたいと思いました。</a:t>
            </a:r>
            <a:endParaRPr kumimoji="1" lang="en-US" altLang="ja-JP" dirty="0"/>
          </a:p>
          <a:p>
            <a:r>
              <a:rPr kumimoji="1" lang="ja-JP" altLang="en-US" dirty="0"/>
              <a:t>この一か月でチームを経験して、これからの業務の時にもプロジェクトがどのような流れで進んでいくのかも少し想像ができるようになりいい経験ができました。</a:t>
            </a:r>
            <a:endParaRPr kumimoji="1" lang="en-US" altLang="ja-JP" dirty="0"/>
          </a:p>
          <a:p>
            <a:endParaRPr kumimoji="1" lang="en-US" altLang="ja-JP" dirty="0"/>
          </a:p>
          <a:p>
            <a:r>
              <a:rPr kumimoji="1" lang="ja-JP" altLang="en-US" dirty="0"/>
              <a:t>機能担当　</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成長　１から作成するにあたってメンバーの人に再教育を受け以前よりも理解が深めること</a:t>
            </a:r>
            <a:endParaRPr kumimoji="1" lang="en-US" altLang="ja-JP" dirty="0"/>
          </a:p>
          <a:p>
            <a:endParaRPr kumimoji="1" lang="en-US" altLang="ja-JP" dirty="0"/>
          </a:p>
          <a:p>
            <a:endParaRPr kumimoji="1" lang="en-US" altLang="ja-JP" dirty="0"/>
          </a:p>
          <a:p>
            <a:r>
              <a:rPr kumimoji="1" lang="ja-JP" altLang="en-US" dirty="0"/>
              <a:t>苦戦したこと　　他のサーブレットと連携するときにどこの変数をもってきて、次に何の情報を渡すのか考えながら行わないといけないことや、エラーが出た際のデバックするときの見方</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30</a:t>
            </a:fld>
            <a:endParaRPr kumimoji="1" lang="ja-JP" altLang="en-US"/>
          </a:p>
        </p:txBody>
      </p:sp>
    </p:spTree>
    <p:extLst>
      <p:ext uri="{BB962C8B-B14F-4D97-AF65-F5344CB8AC3E}">
        <p14:creationId xmlns:p14="http://schemas.microsoft.com/office/powerpoint/2010/main" val="4039667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株式会社ハウズプランのノナカユズハです</a:t>
            </a:r>
            <a:br>
              <a:rPr lang="ja-JP" altLang="en-US" dirty="0"/>
            </a:br>
            <a:r>
              <a:rPr lang="ja-JP" altLang="en-US" b="0" i="0" dirty="0">
                <a:solidFill>
                  <a:srgbClr val="1D1C1D"/>
                </a:solidFill>
                <a:effectLst/>
                <a:highlight>
                  <a:srgbClr val="F8F8F8"/>
                </a:highlight>
                <a:latin typeface="NotoSansJP"/>
              </a:rPr>
              <a:t>私は今回の研修でログイン画面、ホーム画面を担当しました。アプリ開発は本当に難しいと感じることばかりでしたが、特に</a:t>
            </a:r>
            <a:r>
              <a:rPr lang="en-US" altLang="ja-JP" b="0" i="0" dirty="0">
                <a:solidFill>
                  <a:srgbClr val="1D1C1D"/>
                </a:solidFill>
                <a:effectLst/>
                <a:highlight>
                  <a:srgbClr val="F8F8F8"/>
                </a:highlight>
                <a:latin typeface="NotoSansJP"/>
              </a:rPr>
              <a:t>Dao</a:t>
            </a:r>
            <a:r>
              <a:rPr lang="ja-JP" altLang="en-US" b="0" i="0" dirty="0">
                <a:solidFill>
                  <a:srgbClr val="1D1C1D"/>
                </a:solidFill>
                <a:effectLst/>
                <a:highlight>
                  <a:srgbClr val="F8F8F8"/>
                </a:highlight>
                <a:latin typeface="NotoSansJP"/>
              </a:rPr>
              <a:t>やサーブレットは自力ではとても完成させることができず、グループの方に何度も助けていただきました。</a:t>
            </a:r>
            <a:br>
              <a:rPr lang="ja-JP" altLang="en-US" dirty="0"/>
            </a:br>
            <a:r>
              <a:rPr lang="ja-JP" altLang="en-US" b="0" i="0" dirty="0">
                <a:solidFill>
                  <a:srgbClr val="1D1C1D"/>
                </a:solidFill>
                <a:effectLst/>
                <a:highlight>
                  <a:srgbClr val="F8F8F8"/>
                </a:highlight>
                <a:latin typeface="NotoSansJP"/>
              </a:rPr>
              <a:t>演習で何度もわからないことにぶつかってしまったのは、これまでの講義ではただテキストのコードを書き写すだけでなんとなく動いてるといった感覚を持ってしまうことが多かったからだと感じました。</a:t>
            </a:r>
            <a:br>
              <a:rPr lang="ja-JP" altLang="en-US" dirty="0"/>
            </a:br>
            <a:r>
              <a:rPr lang="ja-JP" altLang="en-US" b="0" i="0" dirty="0">
                <a:solidFill>
                  <a:srgbClr val="1D1C1D"/>
                </a:solidFill>
                <a:effectLst/>
                <a:highlight>
                  <a:srgbClr val="F8F8F8"/>
                </a:highlight>
                <a:latin typeface="NotoSansJP"/>
              </a:rPr>
              <a:t>このアプリ開発演習で学んだことはアプリやサイトがどういった流れでログインできて、ログイン済みの人のみがコンテンツを楽しむことができるのかといった仕組みを自力で組み込むことの難しさです。</a:t>
            </a:r>
            <a:br>
              <a:rPr lang="ja-JP" altLang="en-US" dirty="0"/>
            </a:br>
            <a:r>
              <a:rPr lang="ja-JP" altLang="en-US" b="0" i="0" dirty="0">
                <a:solidFill>
                  <a:srgbClr val="1D1C1D"/>
                </a:solidFill>
                <a:effectLst/>
                <a:highlight>
                  <a:srgbClr val="F8F8F8"/>
                </a:highlight>
                <a:latin typeface="NotoSansJP"/>
              </a:rPr>
              <a:t>この演習を通して成長したことは</a:t>
            </a:r>
            <a:r>
              <a:rPr lang="en-US" altLang="ja-JP" b="0" i="0" dirty="0" err="1">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で背景色を変えたり、じゃばすくりぷとを組み込んでホーム画面のランキングをスライドして見られるよう動きをつけたことです。しっかりと周囲の方に教えていただいたことを、基にみんなで作りたかったものを形にすることができました。名刺管理アプリの時は画像を多く組み込んでサイトの雰囲気を統一することに終始してしまったため、コードにより画面を思い通りに動かせたのはとてもうれしかったです。</a:t>
            </a:r>
            <a:br>
              <a:rPr lang="ja-JP" altLang="en-US" dirty="0"/>
            </a:br>
            <a:r>
              <a:rPr lang="ja-JP" altLang="en-US" b="0" i="0" dirty="0">
                <a:solidFill>
                  <a:srgbClr val="1D1C1D"/>
                </a:solidFill>
                <a:effectLst/>
                <a:highlight>
                  <a:srgbClr val="F8F8F8"/>
                </a:highlight>
                <a:latin typeface="NotoSansJP"/>
              </a:rPr>
              <a:t>反省点はグループの方に助けていただいてばかりになってしまったことです。わからないことをすぐに聞いてしまうことが多く、頼りきりの一か月でしたが、ここで学んだことを活かして、いつか自分が教える側に回った時にたくさんサポートできるようになりたいです。</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31</a:t>
            </a:fld>
            <a:endParaRPr kumimoji="1" lang="ja-JP" altLang="en-US"/>
          </a:p>
        </p:txBody>
      </p:sp>
    </p:spTree>
    <p:extLst>
      <p:ext uri="{BB962C8B-B14F-4D97-AF65-F5344CB8AC3E}">
        <p14:creationId xmlns:p14="http://schemas.microsoft.com/office/powerpoint/2010/main" val="41150503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株式会社ハウズプランのノナカユズハです</a:t>
            </a:r>
            <a:br>
              <a:rPr lang="ja-JP" altLang="en-US" dirty="0"/>
            </a:br>
            <a:r>
              <a:rPr lang="ja-JP" altLang="en-US" b="0" i="0" dirty="0">
                <a:solidFill>
                  <a:srgbClr val="1D1C1D"/>
                </a:solidFill>
                <a:effectLst/>
                <a:highlight>
                  <a:srgbClr val="F8F8F8"/>
                </a:highlight>
                <a:latin typeface="NotoSansJP"/>
              </a:rPr>
              <a:t>私は今回の研修でログイン画面、ホーム画面を担当しました。アプリ開発は本当に難しいと感じることばかりでしたが、特に</a:t>
            </a:r>
            <a:r>
              <a:rPr lang="en-US" altLang="ja-JP" b="0" i="0" dirty="0">
                <a:solidFill>
                  <a:srgbClr val="1D1C1D"/>
                </a:solidFill>
                <a:effectLst/>
                <a:highlight>
                  <a:srgbClr val="F8F8F8"/>
                </a:highlight>
                <a:latin typeface="NotoSansJP"/>
              </a:rPr>
              <a:t>Dao</a:t>
            </a:r>
            <a:r>
              <a:rPr lang="ja-JP" altLang="en-US" b="0" i="0" dirty="0">
                <a:solidFill>
                  <a:srgbClr val="1D1C1D"/>
                </a:solidFill>
                <a:effectLst/>
                <a:highlight>
                  <a:srgbClr val="F8F8F8"/>
                </a:highlight>
                <a:latin typeface="NotoSansJP"/>
              </a:rPr>
              <a:t>やサーブレットは自力ではとても完成させることができず、グループの方に何度も助けていただきました。</a:t>
            </a:r>
            <a:br>
              <a:rPr lang="ja-JP" altLang="en-US" dirty="0"/>
            </a:br>
            <a:r>
              <a:rPr lang="ja-JP" altLang="en-US" b="0" i="0" dirty="0">
                <a:solidFill>
                  <a:srgbClr val="1D1C1D"/>
                </a:solidFill>
                <a:effectLst/>
                <a:highlight>
                  <a:srgbClr val="F8F8F8"/>
                </a:highlight>
                <a:latin typeface="NotoSansJP"/>
              </a:rPr>
              <a:t>演習で何度もわからないことにぶつかってしまったのは、これまでの講義ではただテキストのコードを書き写すだけでなんとなく動いてるといった感覚を持ってしまうことが多かったからだと感じました。</a:t>
            </a:r>
            <a:br>
              <a:rPr lang="ja-JP" altLang="en-US" dirty="0"/>
            </a:br>
            <a:r>
              <a:rPr lang="ja-JP" altLang="en-US" b="0" i="0" dirty="0">
                <a:solidFill>
                  <a:srgbClr val="1D1C1D"/>
                </a:solidFill>
                <a:effectLst/>
                <a:highlight>
                  <a:srgbClr val="F8F8F8"/>
                </a:highlight>
                <a:latin typeface="NotoSansJP"/>
              </a:rPr>
              <a:t>このアプリ開発演習で学んだことはアプリやサイトがどういった流れでログインできて、ログイン済みの人のみがコンテンツを楽しむことができるのかといった仕組みを自力で組み込むことの難しさです。</a:t>
            </a:r>
            <a:br>
              <a:rPr lang="ja-JP" altLang="en-US" dirty="0"/>
            </a:br>
            <a:r>
              <a:rPr lang="ja-JP" altLang="en-US" b="0" i="0" dirty="0">
                <a:solidFill>
                  <a:srgbClr val="1D1C1D"/>
                </a:solidFill>
                <a:effectLst/>
                <a:highlight>
                  <a:srgbClr val="F8F8F8"/>
                </a:highlight>
                <a:latin typeface="NotoSansJP"/>
              </a:rPr>
              <a:t>この演習を通して成長したことは</a:t>
            </a:r>
            <a:r>
              <a:rPr lang="en-US" altLang="ja-JP" b="0" i="0" dirty="0" err="1">
                <a:solidFill>
                  <a:srgbClr val="1D1C1D"/>
                </a:solidFill>
                <a:effectLst/>
                <a:highlight>
                  <a:srgbClr val="F8F8F8"/>
                </a:highlight>
                <a:latin typeface="NotoSansJP"/>
              </a:rPr>
              <a:t>css</a:t>
            </a:r>
            <a:r>
              <a:rPr lang="ja-JP" altLang="en-US" b="0" i="0" dirty="0">
                <a:solidFill>
                  <a:srgbClr val="1D1C1D"/>
                </a:solidFill>
                <a:effectLst/>
                <a:highlight>
                  <a:srgbClr val="F8F8F8"/>
                </a:highlight>
                <a:latin typeface="NotoSansJP"/>
              </a:rPr>
              <a:t>で背景色を変えたり、じゃばすくりぷとを組み込んでホーム画面のランキングをスライドして見られるよう動きをつけたことです。しっかりと周囲の方に教えていただいたことを、基にみんなで作りたかったものを形にすることができました。名刺管理アプリの時は画像を多く組み込んでサイトの雰囲気を統一することに終始してしまったため、コードにより画面を思い通りに動かせたのはとてもうれしかったです。</a:t>
            </a:r>
            <a:br>
              <a:rPr lang="ja-JP" altLang="en-US" dirty="0"/>
            </a:br>
            <a:r>
              <a:rPr lang="ja-JP" altLang="en-US" b="0" i="0" dirty="0">
                <a:solidFill>
                  <a:srgbClr val="1D1C1D"/>
                </a:solidFill>
                <a:effectLst/>
                <a:highlight>
                  <a:srgbClr val="F8F8F8"/>
                </a:highlight>
                <a:latin typeface="NotoSansJP"/>
              </a:rPr>
              <a:t>反省点はグループの方に助けていただいてばかりになってしまったことです。わからないことをすぐに聞いてしまうことが多く、頼りきりの一か月でしたが、ここで学んだことを活かして、いつか自分が教える側に回った時にたくさんサポートできるようになりたいです。</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32</a:t>
            </a:fld>
            <a:endParaRPr kumimoji="1" lang="ja-JP" altLang="en-US"/>
          </a:p>
        </p:txBody>
      </p:sp>
    </p:spTree>
    <p:extLst>
      <p:ext uri="{BB962C8B-B14F-4D97-AF65-F5344CB8AC3E}">
        <p14:creationId xmlns:p14="http://schemas.microsoft.com/office/powerpoint/2010/main" val="2107113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（日下さん）わたしたちのグループはコミュニケーションタイムや</a:t>
            </a:r>
            <a:r>
              <a:rPr kumimoji="1" lang="en-US" altLang="ja-JP" dirty="0"/>
              <a:t>17</a:t>
            </a:r>
            <a:r>
              <a:rPr kumimoji="1" lang="ja-JP" altLang="en-US" dirty="0"/>
              <a:t>時以降の個人作業の時間も積極的にコミュニケーションを図り、親睦を深めながら作業に当たることができていました。</a:t>
            </a:r>
            <a:endParaRPr kumimoji="1" lang="en-US" altLang="ja-JP" dirty="0"/>
          </a:p>
          <a:p>
            <a:r>
              <a:rPr kumimoji="1" lang="ja-JP" altLang="en-US" dirty="0"/>
              <a:t>そのため、研修中ずっとオンラインではありましたがとても仲良くなることができました。</a:t>
            </a:r>
            <a:endParaRPr kumimoji="1" lang="en-US" altLang="ja-JP" dirty="0"/>
          </a:p>
          <a:p>
            <a:r>
              <a:rPr kumimoji="1" lang="en-US" altLang="ja-JP" dirty="0"/>
              <a:t>Eclipse</a:t>
            </a:r>
            <a:r>
              <a:rPr kumimoji="1" lang="ja-JP" altLang="en-US" dirty="0"/>
              <a:t>に不具合が出たり難しい機能の搭載など様々な壁にぶつかってもみんなで励ましあい、乗り越えることができたと感じています。</a:t>
            </a:r>
            <a:endParaRPr kumimoji="1" lang="en-US" altLang="ja-JP" dirty="0"/>
          </a:p>
          <a:p>
            <a:r>
              <a:rPr kumimoji="1" lang="ja-JP" altLang="en-US" dirty="0"/>
              <a:t>ここで得たチームワークを今後の業務にも活かせるようがんばりたいと思います。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33</a:t>
            </a:fld>
            <a:endParaRPr kumimoji="1" lang="ja-JP" altLang="en-US"/>
          </a:p>
        </p:txBody>
      </p:sp>
    </p:spTree>
    <p:extLst>
      <p:ext uri="{BB962C8B-B14F-4D97-AF65-F5344CB8AC3E}">
        <p14:creationId xmlns:p14="http://schemas.microsoft.com/office/powerpoint/2010/main" val="1219602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（森井）エンドロール</a:t>
            </a:r>
            <a:endParaRPr kumimoji="1" lang="en-US" altLang="ja-JP" dirty="0"/>
          </a:p>
          <a:p>
            <a:r>
              <a:rPr kumimoji="1" lang="ja-JP" altLang="en-US" dirty="0"/>
              <a:t>今回の研修に携わってくれた、</a:t>
            </a:r>
            <a:r>
              <a:rPr kumimoji="1" lang="en-US" altLang="ja-JP" dirty="0"/>
              <a:t>Se</a:t>
            </a:r>
            <a:r>
              <a:rPr kumimoji="1" lang="ja-JP" altLang="en-US" dirty="0"/>
              <a:t>プラスはじめ講師の方々、そして一緒にこの一か月過ごしてきたメンバー、メンバーの会社の方々に深くお礼申し上げます。</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34</a:t>
            </a:fld>
            <a:endParaRPr kumimoji="1" lang="ja-JP" altLang="en-US"/>
          </a:p>
        </p:txBody>
      </p:sp>
    </p:spTree>
    <p:extLst>
      <p:ext uri="{BB962C8B-B14F-4D97-AF65-F5344CB8AC3E}">
        <p14:creationId xmlns:p14="http://schemas.microsoft.com/office/powerpoint/2010/main" val="1109193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a:t>
            </a:r>
            <a:r>
              <a:rPr kumimoji="1" lang="en-US" altLang="ja-JP" dirty="0"/>
              <a:t>E1</a:t>
            </a:r>
            <a:r>
              <a:rPr kumimoji="1" lang="ja-JP" altLang="en-US" dirty="0"/>
              <a:t>の発表を終わります</a:t>
            </a:r>
            <a:endParaRPr kumimoji="1" lang="en-US" altLang="ja-JP" dirty="0"/>
          </a:p>
          <a:p>
            <a:r>
              <a:rPr kumimoji="1" lang="ja-JP" altLang="en-US" dirty="0"/>
              <a:t>ごせいちょうありがとうございました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35</a:t>
            </a:fld>
            <a:endParaRPr kumimoji="1" lang="ja-JP" altLang="en-US"/>
          </a:p>
        </p:txBody>
      </p:sp>
    </p:spTree>
    <p:extLst>
      <p:ext uri="{BB962C8B-B14F-4D97-AF65-F5344CB8AC3E}">
        <p14:creationId xmlns:p14="http://schemas.microsoft.com/office/powerpoint/2010/main" val="2224982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（松川さん）まずは、コンセプトです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4</a:t>
            </a:fld>
            <a:endParaRPr kumimoji="1" lang="ja-JP" altLang="en-US"/>
          </a:p>
        </p:txBody>
      </p:sp>
    </p:spTree>
    <p:extLst>
      <p:ext uri="{BB962C8B-B14F-4D97-AF65-F5344CB8AC3E}">
        <p14:creationId xmlns:p14="http://schemas.microsoft.com/office/powerpoint/2010/main" val="229326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（松川さん）このアプリは、温泉旅行に行きたいけど、調べるのが億劫な（めんどくさい）人や、忘れ物をしやすい人に向けて作成しました。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内容としては、チャット形式で旅行先の検索を行うことができ、忘れ物防止の持ち物チェックリストを作成できるようにしました。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5</a:t>
            </a:fld>
            <a:endParaRPr kumimoji="1" lang="ja-JP" altLang="en-US"/>
          </a:p>
        </p:txBody>
      </p:sp>
    </p:spTree>
    <p:extLst>
      <p:ext uri="{BB962C8B-B14F-4D97-AF65-F5344CB8AC3E}">
        <p14:creationId xmlns:p14="http://schemas.microsoft.com/office/powerpoint/2010/main" val="103660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（松川さん）コンセプトについては、大きく</a:t>
            </a:r>
            <a:r>
              <a:rPr kumimoji="1" lang="en-US" altLang="ja-JP" dirty="0"/>
              <a:t>5</a:t>
            </a:r>
            <a:r>
              <a:rPr kumimoji="1" lang="ja-JP" altLang="en-US" dirty="0"/>
              <a:t>つに分けられます</a:t>
            </a:r>
            <a:endParaRPr kumimoji="1" lang="en-US" altLang="ja-JP" dirty="0"/>
          </a:p>
          <a:p>
            <a:r>
              <a:rPr kumimoji="1" lang="ja-JP" altLang="en-US" dirty="0"/>
              <a:t>まず、汎用性（はんようせい）については日常でも旅行でも場所を選ばず（なにを？？）使えるようにしました。</a:t>
            </a:r>
            <a:endParaRPr kumimoji="1" lang="en-US" altLang="ja-JP" dirty="0"/>
          </a:p>
          <a:p>
            <a:endParaRPr kumimoji="1" lang="en-US" altLang="ja-JP" dirty="0"/>
          </a:p>
          <a:p>
            <a:r>
              <a:rPr kumimoji="1" lang="ja-JP" altLang="en-US" dirty="0"/>
              <a:t>次にデザイン性については　暖色をもちいて温泉を想起させるような色味を意識しました。</a:t>
            </a:r>
            <a:endParaRPr kumimoji="1" lang="en-US" altLang="ja-JP" dirty="0"/>
          </a:p>
          <a:p>
            <a:endParaRPr kumimoji="1" lang="en-US" altLang="ja-JP" dirty="0"/>
          </a:p>
          <a:p>
            <a:r>
              <a:rPr kumimoji="1" lang="ja-JP" altLang="en-US" dirty="0"/>
              <a:t>そして、意外性については、旅行アプリにあまりない、持ち物チェックリスト機能を搭載しました。</a:t>
            </a:r>
            <a:endParaRPr kumimoji="1" lang="en-US" altLang="ja-JP" dirty="0"/>
          </a:p>
          <a:p>
            <a:endParaRPr kumimoji="1" lang="en-US" altLang="ja-JP" dirty="0"/>
          </a:p>
          <a:p>
            <a:r>
              <a:rPr kumimoji="1" lang="ja-JP" altLang="en-US" dirty="0"/>
              <a:t>さらに、フッターのアイコンにユニバーサルデザインを採用した</a:t>
            </a:r>
            <a:endParaRPr kumimoji="1" lang="en-US" altLang="ja-JP" dirty="0"/>
          </a:p>
          <a:p>
            <a:endParaRPr kumimoji="1" lang="en-US" altLang="ja-JP" dirty="0"/>
          </a:p>
          <a:p>
            <a:r>
              <a:rPr kumimoji="1" lang="ja-JP" altLang="en-US" dirty="0"/>
              <a:t>アプリ名のゆとりっぷから鳥を連想してオリジナルキャラクター「ゆとりちゃん」を考案しました</a:t>
            </a:r>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6</a:t>
            </a:fld>
            <a:endParaRPr kumimoji="1" lang="ja-JP" altLang="en-US"/>
          </a:p>
        </p:txBody>
      </p:sp>
    </p:spTree>
    <p:extLst>
      <p:ext uri="{BB962C8B-B14F-4D97-AF65-F5344CB8AC3E}">
        <p14:creationId xmlns:p14="http://schemas.microsoft.com/office/powerpoint/2010/main" val="176033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（山本さん）次に注目ポイントです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7</a:t>
            </a:fld>
            <a:endParaRPr kumimoji="1" lang="ja-JP" altLang="en-US"/>
          </a:p>
        </p:txBody>
      </p:sp>
    </p:spTree>
    <p:extLst>
      <p:ext uri="{BB962C8B-B14F-4D97-AF65-F5344CB8AC3E}">
        <p14:creationId xmlns:p14="http://schemas.microsoft.com/office/powerpoint/2010/main" val="3098750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（山本さん）これから３つの注目ポイントをお見せするため、デモンストレーションの時に注目してみてください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8</a:t>
            </a:fld>
            <a:endParaRPr kumimoji="1" lang="ja-JP" altLang="en-US"/>
          </a:p>
        </p:txBody>
      </p:sp>
    </p:spTree>
    <p:extLst>
      <p:ext uri="{BB962C8B-B14F-4D97-AF65-F5344CB8AC3E}">
        <p14:creationId xmlns:p14="http://schemas.microsoft.com/office/powerpoint/2010/main" val="2722798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（山本さん）</a:t>
            </a:r>
            <a:r>
              <a:rPr kumimoji="1" lang="en-US" altLang="ja-JP" dirty="0"/>
              <a:t>1</a:t>
            </a:r>
            <a:r>
              <a:rPr kumimoji="1" lang="ja-JP" altLang="en-US" dirty="0"/>
              <a:t>つ目は、検索機能についてです。</a:t>
            </a:r>
            <a:endParaRPr kumimoji="1" lang="en-US" altLang="ja-JP" dirty="0"/>
          </a:p>
          <a:p>
            <a:r>
              <a:rPr kumimoji="1" lang="en-US" altLang="ja-JP" dirty="0"/>
              <a:t>//</a:t>
            </a:r>
            <a:r>
              <a:rPr kumimoji="1" lang="ja-JP" altLang="en-US" dirty="0"/>
              <a:t>この機能は大目玉です</a:t>
            </a:r>
            <a:endParaRPr kumimoji="1" lang="en-US" altLang="ja-JP" dirty="0"/>
          </a:p>
          <a:p>
            <a:r>
              <a:rPr kumimoji="1" lang="ja-JP" altLang="en-US" dirty="0"/>
              <a:t>この機能は、調べるのがめんどくさい人に向けてチャット形式で検索を行えるようにしました。</a:t>
            </a:r>
            <a:endParaRPr kumimoji="1" lang="en-US" altLang="ja-JP" dirty="0"/>
          </a:p>
          <a:p>
            <a:r>
              <a:rPr kumimoji="1" lang="ja-JP" altLang="en-US" dirty="0"/>
              <a:t>このゆとりちゃんがお風呂に入りながら質問してくれるのもポイントです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541ED9B-4D2C-45B3-B7D6-7F30CA42845E}" type="slidenum">
              <a:rPr kumimoji="1" lang="ja-JP" altLang="en-US" smtClean="0"/>
              <a:t>9</a:t>
            </a:fld>
            <a:endParaRPr kumimoji="1" lang="ja-JP" altLang="en-US"/>
          </a:p>
        </p:txBody>
      </p:sp>
    </p:spTree>
    <p:extLst>
      <p:ext uri="{BB962C8B-B14F-4D97-AF65-F5344CB8AC3E}">
        <p14:creationId xmlns:p14="http://schemas.microsoft.com/office/powerpoint/2010/main" val="137471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sv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9.png"/><Relationship Id="rId4" Type="http://schemas.openxmlformats.org/officeDocument/2006/relationships/image" Target="../media/image11.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3.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1.svg"/><Relationship Id="rId9" Type="http://schemas.openxmlformats.org/officeDocument/2006/relationships/image" Target="../media/image31.jp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3.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1.svg"/><Relationship Id="rId9" Type="http://schemas.openxmlformats.org/officeDocument/2006/relationships/image" Target="../media/image31.jp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3.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1.svg"/><Relationship Id="rId9" Type="http://schemas.openxmlformats.org/officeDocument/2006/relationships/image" Target="../media/image31.jpg"/></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0.png"/><Relationship Id="rId7" Type="http://schemas.openxmlformats.org/officeDocument/2006/relationships/image" Target="../media/image18.png"/><Relationship Id="rId12"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3.png"/><Relationship Id="rId5" Type="http://schemas.openxmlformats.org/officeDocument/2006/relationships/image" Target="../media/image12.png"/><Relationship Id="rId10" Type="http://schemas.openxmlformats.org/officeDocument/2006/relationships/image" Target="../media/image32.png"/><Relationship Id="rId4" Type="http://schemas.openxmlformats.org/officeDocument/2006/relationships/image" Target="../media/image11.svg"/><Relationship Id="rId9" Type="http://schemas.openxmlformats.org/officeDocument/2006/relationships/image" Target="../media/image31.jp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sv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sv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54.svg"/><Relationship Id="rId18" Type="http://schemas.openxmlformats.org/officeDocument/2006/relationships/image" Target="../media/image59.png"/><Relationship Id="rId3" Type="http://schemas.microsoft.com/office/2007/relationships/media" Target="../media/media3.mp3"/><Relationship Id="rId7" Type="http://schemas.openxmlformats.org/officeDocument/2006/relationships/image" Target="../media/image50.pn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video" Target="../media/media2.MOV"/><Relationship Id="rId16" Type="http://schemas.openxmlformats.org/officeDocument/2006/relationships/image" Target="../media/image57.png"/><Relationship Id="rId1" Type="http://schemas.microsoft.com/office/2007/relationships/media" Target="../media/media2.MOV"/><Relationship Id="rId6" Type="http://schemas.openxmlformats.org/officeDocument/2006/relationships/notesSlide" Target="../notesSlides/notesSlide34.xml"/><Relationship Id="rId11" Type="http://schemas.openxmlformats.org/officeDocument/2006/relationships/image" Target="../media/image52.svg"/><Relationship Id="rId5" Type="http://schemas.openxmlformats.org/officeDocument/2006/relationships/slideLayout" Target="../slideLayouts/slideLayout7.xml"/><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audio" Target="../media/media3.mp3"/><Relationship Id="rId9" Type="http://schemas.openxmlformats.org/officeDocument/2006/relationships/image" Target="../media/image37.svg"/><Relationship Id="rId1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23F2C72-A7A7-493E-BBCE-FB4A8DA0BDC8">
            <a:hlinkClick r:id="" action="ppaction://media"/>
            <a:extLst>
              <a:ext uri="{FF2B5EF4-FFF2-40B4-BE49-F238E27FC236}">
                <a16:creationId xmlns:a16="http://schemas.microsoft.com/office/drawing/2014/main" id="{06CE6D5F-EFB5-B994-14B0-84800C6BF232}"/>
              </a:ext>
            </a:extLst>
          </p:cNvPr>
          <p:cNvPicPr>
            <a:picLocks noChangeAspect="1"/>
          </p:cNvPicPr>
          <p:nvPr>
            <a:videoFile r:link="rId1"/>
            <p:extLst>
              <p:ext uri="{DAA4B4D4-6D71-4841-9C94-3DE7FCFB9230}">
                <p14:media xmlns:p14="http://schemas.microsoft.com/office/powerpoint/2010/main" r:embed="rId2">
                  <p14:trim end="3571.3333"/>
                </p14:media>
              </p:ext>
            </p:extLst>
          </p:nvPr>
        </p:nvPicPr>
        <p:blipFill>
          <a:blip r:embed="rId5"/>
          <a:stretch>
            <a:fillRect/>
          </a:stretch>
        </p:blipFill>
        <p:spPr>
          <a:xfrm>
            <a:off x="0" y="0"/>
            <a:ext cx="18364200" cy="10294980"/>
          </a:xfrm>
          <a:prstGeom prst="rect">
            <a:avLst/>
          </a:prstGeom>
        </p:spPr>
      </p:pic>
      <p:grpSp>
        <p:nvGrpSpPr>
          <p:cNvPr id="15" name="グループ化 14">
            <a:extLst>
              <a:ext uri="{FF2B5EF4-FFF2-40B4-BE49-F238E27FC236}">
                <a16:creationId xmlns:a16="http://schemas.microsoft.com/office/drawing/2014/main" id="{06F5E8E0-7FE2-9D9D-6CCA-6D751EF2004F}"/>
              </a:ext>
            </a:extLst>
          </p:cNvPr>
          <p:cNvGrpSpPr/>
          <p:nvPr/>
        </p:nvGrpSpPr>
        <p:grpSpPr>
          <a:xfrm>
            <a:off x="7628054" y="6990678"/>
            <a:ext cx="3031892" cy="958910"/>
            <a:chOff x="7628054" y="6990678"/>
            <a:chExt cx="3031892" cy="958910"/>
          </a:xfrm>
        </p:grpSpPr>
        <p:grpSp>
          <p:nvGrpSpPr>
            <p:cNvPr id="17" name="Group 5">
              <a:extLst>
                <a:ext uri="{FF2B5EF4-FFF2-40B4-BE49-F238E27FC236}">
                  <a16:creationId xmlns:a16="http://schemas.microsoft.com/office/drawing/2014/main" id="{992ACF05-5D4E-1F0B-D2F7-12A6128646B7}"/>
                </a:ext>
              </a:extLst>
            </p:cNvPr>
            <p:cNvGrpSpPr/>
            <p:nvPr/>
          </p:nvGrpSpPr>
          <p:grpSpPr>
            <a:xfrm>
              <a:off x="7628054" y="6990678"/>
              <a:ext cx="3031892" cy="958910"/>
              <a:chOff x="0" y="0"/>
              <a:chExt cx="857147" cy="271094"/>
            </a:xfrm>
          </p:grpSpPr>
          <p:sp>
            <p:nvSpPr>
              <p:cNvPr id="20" name="Freeform 6">
                <a:extLst>
                  <a:ext uri="{FF2B5EF4-FFF2-40B4-BE49-F238E27FC236}">
                    <a16:creationId xmlns:a16="http://schemas.microsoft.com/office/drawing/2014/main" id="{F1F17EB7-ABB6-4888-F9B8-AB5D41667429}"/>
                  </a:ext>
                </a:extLst>
              </p:cNvPr>
              <p:cNvSpPr/>
              <p:nvPr/>
            </p:nvSpPr>
            <p:spPr>
              <a:xfrm>
                <a:off x="0" y="0"/>
                <a:ext cx="857147" cy="271094"/>
              </a:xfrm>
              <a:custGeom>
                <a:avLst/>
                <a:gdLst/>
                <a:ahLst/>
                <a:cxnLst/>
                <a:rect l="l" t="t" r="r" b="b"/>
                <a:pathLst>
                  <a:path w="857147" h="271094">
                    <a:moveTo>
                      <a:pt x="76605" y="0"/>
                    </a:moveTo>
                    <a:lnTo>
                      <a:pt x="780543" y="0"/>
                    </a:lnTo>
                    <a:cubicBezTo>
                      <a:pt x="800859" y="0"/>
                      <a:pt x="820344" y="8071"/>
                      <a:pt x="834710" y="22437"/>
                    </a:cubicBezTo>
                    <a:cubicBezTo>
                      <a:pt x="849077" y="36803"/>
                      <a:pt x="857147" y="56288"/>
                      <a:pt x="857147" y="76605"/>
                    </a:cubicBezTo>
                    <a:lnTo>
                      <a:pt x="857147" y="194489"/>
                    </a:lnTo>
                    <a:cubicBezTo>
                      <a:pt x="857147" y="214806"/>
                      <a:pt x="849077" y="234291"/>
                      <a:pt x="834710" y="248657"/>
                    </a:cubicBezTo>
                    <a:cubicBezTo>
                      <a:pt x="820344" y="263023"/>
                      <a:pt x="800859" y="271094"/>
                      <a:pt x="780543" y="271094"/>
                    </a:cubicBezTo>
                    <a:lnTo>
                      <a:pt x="76605" y="271094"/>
                    </a:lnTo>
                    <a:cubicBezTo>
                      <a:pt x="56288" y="271094"/>
                      <a:pt x="36803" y="263023"/>
                      <a:pt x="22437" y="248657"/>
                    </a:cubicBezTo>
                    <a:cubicBezTo>
                      <a:pt x="8071" y="234291"/>
                      <a:pt x="0" y="214806"/>
                      <a:pt x="0" y="194489"/>
                    </a:cubicBezTo>
                    <a:lnTo>
                      <a:pt x="0" y="76605"/>
                    </a:lnTo>
                    <a:cubicBezTo>
                      <a:pt x="0" y="56288"/>
                      <a:pt x="8071" y="36803"/>
                      <a:pt x="22437" y="22437"/>
                    </a:cubicBezTo>
                    <a:cubicBezTo>
                      <a:pt x="36803" y="8071"/>
                      <a:pt x="56288" y="0"/>
                      <a:pt x="76605" y="0"/>
                    </a:cubicBezTo>
                    <a:close/>
                  </a:path>
                </a:pathLst>
              </a:custGeom>
              <a:solidFill>
                <a:srgbClr val="FFFFFF"/>
              </a:solidFill>
            </p:spPr>
            <p:txBody>
              <a:bodyPr/>
              <a:lstStyle/>
              <a:p>
                <a:endParaRPr lang="ja-JP" altLang="en-US"/>
              </a:p>
            </p:txBody>
          </p:sp>
          <p:sp>
            <p:nvSpPr>
              <p:cNvPr id="21" name="TextBox 7">
                <a:extLst>
                  <a:ext uri="{FF2B5EF4-FFF2-40B4-BE49-F238E27FC236}">
                    <a16:creationId xmlns:a16="http://schemas.microsoft.com/office/drawing/2014/main" id="{4B8840CC-867D-C240-89C8-9D9102A0A2C9}"/>
                  </a:ext>
                </a:extLst>
              </p:cNvPr>
              <p:cNvSpPr txBox="1"/>
              <p:nvPr/>
            </p:nvSpPr>
            <p:spPr>
              <a:xfrm>
                <a:off x="0" y="-38100"/>
                <a:ext cx="857147" cy="309194"/>
              </a:xfrm>
              <a:prstGeom prst="rect">
                <a:avLst/>
              </a:prstGeom>
            </p:spPr>
            <p:txBody>
              <a:bodyPr lIns="50800" tIns="50800" rIns="50800" bIns="50800" rtlCol="0" anchor="ctr"/>
              <a:lstStyle/>
              <a:p>
                <a:pPr algn="ctr">
                  <a:lnSpc>
                    <a:spcPts val="2659"/>
                  </a:lnSpc>
                </a:pPr>
                <a:endParaRPr/>
              </a:p>
            </p:txBody>
          </p:sp>
        </p:grpSp>
        <p:sp>
          <p:nvSpPr>
            <p:cNvPr id="18" name="Freeform 8">
              <a:extLst>
                <a:ext uri="{FF2B5EF4-FFF2-40B4-BE49-F238E27FC236}">
                  <a16:creationId xmlns:a16="http://schemas.microsoft.com/office/drawing/2014/main" id="{25563FE3-5917-7C7F-5591-E369D8578F27}"/>
                </a:ext>
              </a:extLst>
            </p:cNvPr>
            <p:cNvSpPr/>
            <p:nvPr/>
          </p:nvSpPr>
          <p:spPr>
            <a:xfrm>
              <a:off x="8368925" y="7248265"/>
              <a:ext cx="362056" cy="460951"/>
            </a:xfrm>
            <a:custGeom>
              <a:avLst/>
              <a:gdLst/>
              <a:ahLst/>
              <a:cxnLst/>
              <a:rect l="l" t="t" r="r" b="b"/>
              <a:pathLst>
                <a:path w="362056" h="460951">
                  <a:moveTo>
                    <a:pt x="0" y="0"/>
                  </a:moveTo>
                  <a:lnTo>
                    <a:pt x="362056" y="0"/>
                  </a:lnTo>
                  <a:lnTo>
                    <a:pt x="362056" y="460951"/>
                  </a:lnTo>
                  <a:lnTo>
                    <a:pt x="0" y="460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9" name="TextBox 13">
              <a:extLst>
                <a:ext uri="{FF2B5EF4-FFF2-40B4-BE49-F238E27FC236}">
                  <a16:creationId xmlns:a16="http://schemas.microsoft.com/office/drawing/2014/main" id="{788E5B1D-34A1-26B7-6CCB-48675BFDCFD7}"/>
                </a:ext>
              </a:extLst>
            </p:cNvPr>
            <p:cNvSpPr txBox="1"/>
            <p:nvPr/>
          </p:nvSpPr>
          <p:spPr>
            <a:xfrm>
              <a:off x="8875979" y="7164375"/>
              <a:ext cx="1043096" cy="544841"/>
            </a:xfrm>
            <a:prstGeom prst="rect">
              <a:avLst/>
            </a:prstGeom>
          </p:spPr>
          <p:txBody>
            <a:bodyPr lIns="0" tIns="0" rIns="0" bIns="0" rtlCol="0" anchor="t">
              <a:spAutoFit/>
            </a:bodyPr>
            <a:lstStyle/>
            <a:p>
              <a:pPr algn="l">
                <a:lnSpc>
                  <a:spcPts val="4454"/>
                </a:lnSpc>
              </a:pPr>
              <a:r>
                <a:rPr lang="en-US" sz="3181" dirty="0">
                  <a:solidFill>
                    <a:srgbClr val="252525"/>
                  </a:solidFill>
                  <a:latin typeface="Montserrat Bold"/>
                </a:rPr>
                <a:t>Play</a:t>
              </a:r>
            </a:p>
          </p:txBody>
        </p:sp>
      </p:grpSp>
    </p:spTree>
    <p:extLst>
      <p:ext uri="{BB962C8B-B14F-4D97-AF65-F5344CB8AC3E}">
        <p14:creationId xmlns:p14="http://schemas.microsoft.com/office/powerpoint/2010/main" val="107200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15"/>
                                        </p:tgtEl>
                                      </p:cBhvr>
                                    </p:animEffect>
                                    <p:animScale>
                                      <p:cBhvr>
                                        <p:cTn id="11"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a:solidFill>
                  <a:srgbClr val="CF0001"/>
                </a:solidFill>
                <a:latin typeface="Bebas Neue Bold"/>
              </a:rPr>
              <a:t>NEWYORKERS</a:t>
            </a:r>
            <a:endParaRPr lang="en-US" sz="6000" dirty="0">
              <a:solidFill>
                <a:srgbClr val="CF0001"/>
              </a:solidFill>
              <a:latin typeface="Bebas Neue Bold"/>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4" name="TextBox 24"/>
          <p:cNvSpPr txBox="1"/>
          <p:nvPr/>
        </p:nvSpPr>
        <p:spPr>
          <a:xfrm>
            <a:off x="2438400" y="7810500"/>
            <a:ext cx="383444" cy="438114"/>
          </a:xfrm>
          <a:prstGeom prst="rect">
            <a:avLst/>
          </a:prstGeom>
        </p:spPr>
        <p:txBody>
          <a:bodyPr lIns="50800" tIns="50800" rIns="50800" bIns="50800" rtlCol="0" anchor="ctr"/>
          <a:lstStyle/>
          <a:p>
            <a:pPr algn="ctr">
              <a:lnSpc>
                <a:spcPts val="1960"/>
              </a:lnSpc>
            </a:pPr>
            <a:endParaRPr lang="en-US" sz="41300" dirty="0">
              <a:solidFill>
                <a:srgbClr val="FFFFFF"/>
              </a:solidFill>
              <a:latin typeface="Montserrat Bold"/>
            </a:endParaRPr>
          </a:p>
        </p:txBody>
      </p:sp>
      <p:sp>
        <p:nvSpPr>
          <p:cNvPr id="20" name="正方形/長方形 19">
            <a:extLst>
              <a:ext uri="{FF2B5EF4-FFF2-40B4-BE49-F238E27FC236}">
                <a16:creationId xmlns:a16="http://schemas.microsoft.com/office/drawing/2014/main" id="{29A32D39-BD1E-3AAE-949B-49DACA1FAD9E}"/>
              </a:ext>
            </a:extLst>
          </p:cNvPr>
          <p:cNvSpPr/>
          <p:nvPr/>
        </p:nvSpPr>
        <p:spPr>
          <a:xfrm>
            <a:off x="-3270827" y="3827295"/>
            <a:ext cx="11125200" cy="7725192"/>
          </a:xfrm>
          <a:prstGeom prst="rect">
            <a:avLst/>
          </a:prstGeom>
          <a:noFill/>
        </p:spPr>
        <p:txBody>
          <a:bodyPr wrap="square" lIns="91440" tIns="45720" rIns="91440" bIns="45720">
            <a:spAutoFit/>
          </a:bodyPr>
          <a:lstStyle/>
          <a:p>
            <a:pPr algn="ctr"/>
            <a:r>
              <a:rPr lang="en-US" altLang="ja-JP" sz="49600" b="1" spc="50" dirty="0">
                <a:ln w="0"/>
                <a:solidFill>
                  <a:schemeClr val="bg1"/>
                </a:solidFill>
                <a:effectLst>
                  <a:innerShdw blurRad="63500" dist="50800" dir="13500000">
                    <a:srgbClr val="000000">
                      <a:alpha val="50000"/>
                    </a:srgbClr>
                  </a:innerShdw>
                </a:effectLst>
              </a:rPr>
              <a:t>2</a:t>
            </a:r>
            <a:endParaRPr lang="ja-JP" altLang="en-US" sz="49600" b="1" cap="none" spc="50" dirty="0">
              <a:ln w="0"/>
              <a:solidFill>
                <a:schemeClr val="bg1"/>
              </a:solidFill>
              <a:effectLst>
                <a:innerShdw blurRad="63500" dist="50800" dir="13500000">
                  <a:srgbClr val="000000">
                    <a:alpha val="50000"/>
                  </a:srgbClr>
                </a:innerShdw>
              </a:effectLst>
            </a:endParaRPr>
          </a:p>
        </p:txBody>
      </p:sp>
      <p:grpSp>
        <p:nvGrpSpPr>
          <p:cNvPr id="47" name="グループ化 46">
            <a:extLst>
              <a:ext uri="{FF2B5EF4-FFF2-40B4-BE49-F238E27FC236}">
                <a16:creationId xmlns:a16="http://schemas.microsoft.com/office/drawing/2014/main" id="{E1EE5081-A020-CD64-7DFF-183327B9AEB3}"/>
              </a:ext>
            </a:extLst>
          </p:cNvPr>
          <p:cNvGrpSpPr/>
          <p:nvPr/>
        </p:nvGrpSpPr>
        <p:grpSpPr>
          <a:xfrm>
            <a:off x="7966372" y="7371754"/>
            <a:ext cx="8958079" cy="2472345"/>
            <a:chOff x="7405118" y="7185060"/>
            <a:chExt cx="8958079" cy="2472345"/>
          </a:xfrm>
        </p:grpSpPr>
        <p:grpSp>
          <p:nvGrpSpPr>
            <p:cNvPr id="32" name="Group 4">
              <a:extLst>
                <a:ext uri="{FF2B5EF4-FFF2-40B4-BE49-F238E27FC236}">
                  <a16:creationId xmlns:a16="http://schemas.microsoft.com/office/drawing/2014/main" id="{A4F7A45C-89E5-F5CF-5672-760B9C0CED78}"/>
                </a:ext>
              </a:extLst>
            </p:cNvPr>
            <p:cNvGrpSpPr/>
            <p:nvPr/>
          </p:nvGrpSpPr>
          <p:grpSpPr>
            <a:xfrm>
              <a:off x="7554830" y="7285223"/>
              <a:ext cx="8772700" cy="122805"/>
              <a:chOff x="0" y="0"/>
              <a:chExt cx="3347798" cy="38122"/>
            </a:xfrm>
          </p:grpSpPr>
          <p:sp>
            <p:nvSpPr>
              <p:cNvPr id="33" name="Freeform 5">
                <a:extLst>
                  <a:ext uri="{FF2B5EF4-FFF2-40B4-BE49-F238E27FC236}">
                    <a16:creationId xmlns:a16="http://schemas.microsoft.com/office/drawing/2014/main" id="{5E8157F5-5763-E422-95DE-8167DD5A2519}"/>
                  </a:ext>
                </a:extLst>
              </p:cNvPr>
              <p:cNvSpPr/>
              <p:nvPr/>
            </p:nvSpPr>
            <p:spPr>
              <a:xfrm>
                <a:off x="0" y="0"/>
                <a:ext cx="3347798" cy="38122"/>
              </a:xfrm>
              <a:custGeom>
                <a:avLst/>
                <a:gdLst/>
                <a:ahLst/>
                <a:cxnLst/>
                <a:rect l="l" t="t" r="r" b="b"/>
                <a:pathLst>
                  <a:path w="3347798" h="38122">
                    <a:moveTo>
                      <a:pt x="0" y="0"/>
                    </a:moveTo>
                    <a:lnTo>
                      <a:pt x="3347798" y="0"/>
                    </a:lnTo>
                    <a:lnTo>
                      <a:pt x="3347798" y="38122"/>
                    </a:lnTo>
                    <a:lnTo>
                      <a:pt x="0" y="38122"/>
                    </a:lnTo>
                    <a:close/>
                  </a:path>
                </a:pathLst>
              </a:custGeom>
              <a:solidFill>
                <a:srgbClr val="757575"/>
              </a:solidFill>
            </p:spPr>
            <p:txBody>
              <a:bodyPr/>
              <a:lstStyle/>
              <a:p>
                <a:endParaRPr lang="ja-JP" altLang="en-US"/>
              </a:p>
            </p:txBody>
          </p:sp>
          <p:sp>
            <p:nvSpPr>
              <p:cNvPr id="35" name="TextBox 6">
                <a:extLst>
                  <a:ext uri="{FF2B5EF4-FFF2-40B4-BE49-F238E27FC236}">
                    <a16:creationId xmlns:a16="http://schemas.microsoft.com/office/drawing/2014/main" id="{84672082-6C86-8FF7-ECFA-F89DBFE17DE8}"/>
                  </a:ext>
                </a:extLst>
              </p:cNvPr>
              <p:cNvSpPr txBox="1"/>
              <p:nvPr/>
            </p:nvSpPr>
            <p:spPr>
              <a:xfrm>
                <a:off x="0" y="-38100"/>
                <a:ext cx="3347798" cy="76222"/>
              </a:xfrm>
              <a:prstGeom prst="rect">
                <a:avLst/>
              </a:prstGeom>
            </p:spPr>
            <p:txBody>
              <a:bodyPr lIns="50800" tIns="50800" rIns="50800" bIns="50800" rtlCol="0" anchor="ctr"/>
              <a:lstStyle/>
              <a:p>
                <a:pPr algn="ctr">
                  <a:lnSpc>
                    <a:spcPts val="2653"/>
                  </a:lnSpc>
                </a:pPr>
                <a:endParaRPr dirty="0"/>
              </a:p>
            </p:txBody>
          </p:sp>
        </p:grpSp>
        <p:grpSp>
          <p:nvGrpSpPr>
            <p:cNvPr id="36" name="Group 7">
              <a:extLst>
                <a:ext uri="{FF2B5EF4-FFF2-40B4-BE49-F238E27FC236}">
                  <a16:creationId xmlns:a16="http://schemas.microsoft.com/office/drawing/2014/main" id="{C01EF241-B7E6-4B9D-1911-68042D1188EA}"/>
                </a:ext>
              </a:extLst>
            </p:cNvPr>
            <p:cNvGrpSpPr/>
            <p:nvPr/>
          </p:nvGrpSpPr>
          <p:grpSpPr>
            <a:xfrm>
              <a:off x="7554828" y="7285223"/>
              <a:ext cx="6640347" cy="122805"/>
              <a:chOff x="0" y="0"/>
              <a:chExt cx="2415936" cy="38122"/>
            </a:xfrm>
          </p:grpSpPr>
          <p:sp>
            <p:nvSpPr>
              <p:cNvPr id="37" name="Freeform 8">
                <a:extLst>
                  <a:ext uri="{FF2B5EF4-FFF2-40B4-BE49-F238E27FC236}">
                    <a16:creationId xmlns:a16="http://schemas.microsoft.com/office/drawing/2014/main" id="{A37DF2DA-C522-AB19-4BC8-955A09297261}"/>
                  </a:ext>
                </a:extLst>
              </p:cNvPr>
              <p:cNvSpPr/>
              <p:nvPr/>
            </p:nvSpPr>
            <p:spPr>
              <a:xfrm>
                <a:off x="0" y="0"/>
                <a:ext cx="2415936" cy="38122"/>
              </a:xfrm>
              <a:custGeom>
                <a:avLst/>
                <a:gdLst/>
                <a:ahLst/>
                <a:cxnLst/>
                <a:rect l="l" t="t" r="r" b="b"/>
                <a:pathLst>
                  <a:path w="2415936" h="38122">
                    <a:moveTo>
                      <a:pt x="0" y="0"/>
                    </a:moveTo>
                    <a:lnTo>
                      <a:pt x="2415936" y="0"/>
                    </a:lnTo>
                    <a:lnTo>
                      <a:pt x="2415936" y="38122"/>
                    </a:lnTo>
                    <a:lnTo>
                      <a:pt x="0" y="38122"/>
                    </a:lnTo>
                    <a:close/>
                  </a:path>
                </a:pathLst>
              </a:custGeom>
              <a:solidFill>
                <a:srgbClr val="FF0000"/>
              </a:solidFill>
            </p:spPr>
            <p:txBody>
              <a:bodyPr/>
              <a:lstStyle/>
              <a:p>
                <a:endParaRPr lang="ja-JP" altLang="en-US"/>
              </a:p>
            </p:txBody>
          </p:sp>
          <p:sp>
            <p:nvSpPr>
              <p:cNvPr id="38" name="TextBox 9">
                <a:extLst>
                  <a:ext uri="{FF2B5EF4-FFF2-40B4-BE49-F238E27FC236}">
                    <a16:creationId xmlns:a16="http://schemas.microsoft.com/office/drawing/2014/main" id="{C2DBE24E-DD30-5AFD-05F9-1BE14ADB278A}"/>
                  </a:ext>
                </a:extLst>
              </p:cNvPr>
              <p:cNvSpPr txBox="1"/>
              <p:nvPr/>
            </p:nvSpPr>
            <p:spPr>
              <a:xfrm>
                <a:off x="0" y="-38100"/>
                <a:ext cx="2415936" cy="76222"/>
              </a:xfrm>
              <a:prstGeom prst="rect">
                <a:avLst/>
              </a:prstGeom>
            </p:spPr>
            <p:txBody>
              <a:bodyPr lIns="50800" tIns="50800" rIns="50800" bIns="50800" rtlCol="0" anchor="ctr"/>
              <a:lstStyle/>
              <a:p>
                <a:pPr algn="ctr">
                  <a:lnSpc>
                    <a:spcPts val="2653"/>
                  </a:lnSpc>
                </a:pPr>
                <a:endParaRPr/>
              </a:p>
            </p:txBody>
          </p:sp>
        </p:grpSp>
        <p:grpSp>
          <p:nvGrpSpPr>
            <p:cNvPr id="39" name="Group 10">
              <a:extLst>
                <a:ext uri="{FF2B5EF4-FFF2-40B4-BE49-F238E27FC236}">
                  <a16:creationId xmlns:a16="http://schemas.microsoft.com/office/drawing/2014/main" id="{30572AA0-1D92-326E-072A-E29C6DDD6BF6}"/>
                </a:ext>
              </a:extLst>
            </p:cNvPr>
            <p:cNvGrpSpPr/>
            <p:nvPr/>
          </p:nvGrpSpPr>
          <p:grpSpPr>
            <a:xfrm>
              <a:off x="14169775" y="7185060"/>
              <a:ext cx="300681" cy="299168"/>
              <a:chOff x="0" y="0"/>
              <a:chExt cx="812800" cy="812800"/>
            </a:xfrm>
          </p:grpSpPr>
          <p:sp>
            <p:nvSpPr>
              <p:cNvPr id="40" name="Freeform 11">
                <a:extLst>
                  <a:ext uri="{FF2B5EF4-FFF2-40B4-BE49-F238E27FC236}">
                    <a16:creationId xmlns:a16="http://schemas.microsoft.com/office/drawing/2014/main" id="{AE7AB007-2DBC-73CC-53A1-27DFC7E3D14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ja-JP" altLang="en-US"/>
              </a:p>
            </p:txBody>
          </p:sp>
          <p:sp>
            <p:nvSpPr>
              <p:cNvPr id="41" name="TextBox 12">
                <a:extLst>
                  <a:ext uri="{FF2B5EF4-FFF2-40B4-BE49-F238E27FC236}">
                    <a16:creationId xmlns:a16="http://schemas.microsoft.com/office/drawing/2014/main" id="{0A7793E0-C7BF-8486-9952-939346D375CF}"/>
                  </a:ext>
                </a:extLst>
              </p:cNvPr>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sp>
          <p:nvSpPr>
            <p:cNvPr id="42" name="TextBox 13">
              <a:extLst>
                <a:ext uri="{FF2B5EF4-FFF2-40B4-BE49-F238E27FC236}">
                  <a16:creationId xmlns:a16="http://schemas.microsoft.com/office/drawing/2014/main" id="{050063FF-1637-A6FF-98D5-BC6D4211C101}"/>
                </a:ext>
              </a:extLst>
            </p:cNvPr>
            <p:cNvSpPr txBox="1"/>
            <p:nvPr/>
          </p:nvSpPr>
          <p:spPr>
            <a:xfrm>
              <a:off x="7405118" y="8281644"/>
              <a:ext cx="8958079" cy="1375761"/>
            </a:xfrm>
            <a:prstGeom prst="rect">
              <a:avLst/>
            </a:prstGeom>
          </p:spPr>
          <p:txBody>
            <a:bodyPr lIns="0" tIns="0" rIns="0" bIns="0" rtlCol="0" anchor="t">
              <a:spAutoFit/>
            </a:bodyPr>
            <a:lstStyle/>
            <a:p>
              <a:pPr algn="l">
                <a:lnSpc>
                  <a:spcPts val="5600"/>
                </a:lnSpc>
                <a:spcBef>
                  <a:spcPct val="0"/>
                </a:spcBef>
              </a:pPr>
              <a:r>
                <a:rPr lang="ja-JP" altLang="en-US" sz="4000" dirty="0">
                  <a:solidFill>
                    <a:srgbClr val="FFFFFF"/>
                  </a:solidFill>
                  <a:latin typeface="Montserrat Bold"/>
                </a:rPr>
                <a:t>温泉先の評判を見たい人向け</a:t>
              </a:r>
              <a:endParaRPr lang="en-US" altLang="ja-JP" sz="4000" dirty="0">
                <a:solidFill>
                  <a:srgbClr val="FFFFFF"/>
                </a:solidFill>
                <a:latin typeface="Montserrat Bold"/>
              </a:endParaRPr>
            </a:p>
            <a:p>
              <a:pPr algn="l">
                <a:lnSpc>
                  <a:spcPts val="5600"/>
                </a:lnSpc>
                <a:spcBef>
                  <a:spcPct val="0"/>
                </a:spcBef>
              </a:pPr>
              <a:r>
                <a:rPr lang="ja-JP" altLang="en-US" sz="4000" dirty="0">
                  <a:solidFill>
                    <a:srgbClr val="FFFFFF"/>
                  </a:solidFill>
                  <a:latin typeface="Montserrat Bold"/>
                </a:rPr>
                <a:t>一覧で見ることができる</a:t>
              </a:r>
              <a:endParaRPr lang="en-US" altLang="ja-JP" sz="4000" dirty="0">
                <a:solidFill>
                  <a:srgbClr val="FFFFFF"/>
                </a:solidFill>
                <a:latin typeface="Montserrat Bold"/>
              </a:endParaRPr>
            </a:p>
          </p:txBody>
        </p:sp>
        <p:grpSp>
          <p:nvGrpSpPr>
            <p:cNvPr id="43" name="Group 14">
              <a:extLst>
                <a:ext uri="{FF2B5EF4-FFF2-40B4-BE49-F238E27FC236}">
                  <a16:creationId xmlns:a16="http://schemas.microsoft.com/office/drawing/2014/main" id="{6CC0B5CF-374E-9B3F-6D96-9972EF038BFE}"/>
                </a:ext>
              </a:extLst>
            </p:cNvPr>
            <p:cNvGrpSpPr/>
            <p:nvPr/>
          </p:nvGrpSpPr>
          <p:grpSpPr>
            <a:xfrm>
              <a:off x="7405118" y="7659284"/>
              <a:ext cx="383444" cy="355660"/>
              <a:chOff x="0" y="0"/>
              <a:chExt cx="132884" cy="123256"/>
            </a:xfrm>
          </p:grpSpPr>
          <p:sp>
            <p:nvSpPr>
              <p:cNvPr id="44" name="Freeform 15">
                <a:extLst>
                  <a:ext uri="{FF2B5EF4-FFF2-40B4-BE49-F238E27FC236}">
                    <a16:creationId xmlns:a16="http://schemas.microsoft.com/office/drawing/2014/main" id="{D7830847-7C11-F3EE-C7F7-3EC8DF2CCF52}"/>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45" name="TextBox 16">
                <a:extLst>
                  <a:ext uri="{FF2B5EF4-FFF2-40B4-BE49-F238E27FC236}">
                    <a16:creationId xmlns:a16="http://schemas.microsoft.com/office/drawing/2014/main" id="{D91843DB-60FB-2F70-4856-6FA1B2C388D1}"/>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#3</a:t>
                </a:r>
              </a:p>
            </p:txBody>
          </p:sp>
        </p:grpSp>
        <p:sp>
          <p:nvSpPr>
            <p:cNvPr id="46" name="TextBox 17">
              <a:extLst>
                <a:ext uri="{FF2B5EF4-FFF2-40B4-BE49-F238E27FC236}">
                  <a16:creationId xmlns:a16="http://schemas.microsoft.com/office/drawing/2014/main" id="{C9975AF2-8702-A734-CFFA-B70A358F0297}"/>
                </a:ext>
              </a:extLst>
            </p:cNvPr>
            <p:cNvSpPr txBox="1"/>
            <p:nvPr/>
          </p:nvSpPr>
          <p:spPr>
            <a:xfrm>
              <a:off x="7889283" y="7621184"/>
              <a:ext cx="1713672" cy="368189"/>
            </a:xfrm>
            <a:prstGeom prst="rect">
              <a:avLst/>
            </a:prstGeom>
          </p:spPr>
          <p:txBody>
            <a:bodyPr lIns="0" tIns="0" rIns="0" bIns="0" rtlCol="0" anchor="t">
              <a:spAutoFit/>
            </a:bodyPr>
            <a:lstStyle/>
            <a:p>
              <a:pPr algn="l">
                <a:lnSpc>
                  <a:spcPts val="3075"/>
                </a:lnSpc>
                <a:spcBef>
                  <a:spcPct val="0"/>
                </a:spcBef>
              </a:pPr>
              <a:r>
                <a:rPr lang="en-US" altLang="ja-JP" sz="2196" dirty="0">
                  <a:solidFill>
                    <a:srgbClr val="FFFFFF"/>
                  </a:solidFill>
                  <a:latin typeface="Montserrat Bold"/>
                </a:rPr>
                <a:t>TimeLine</a:t>
              </a:r>
              <a:endParaRPr lang="en-US" sz="2196" dirty="0">
                <a:solidFill>
                  <a:srgbClr val="FFFFFF"/>
                </a:solidFill>
                <a:latin typeface="Montserrat Bold"/>
              </a:endParaRPr>
            </a:p>
          </p:txBody>
        </p:sp>
      </p:grpSp>
      <p:pic>
        <p:nvPicPr>
          <p:cNvPr id="5" name="図 4" descr="テキスト&#10;&#10;自動的に生成された説明">
            <a:extLst>
              <a:ext uri="{FF2B5EF4-FFF2-40B4-BE49-F238E27FC236}">
                <a16:creationId xmlns:a16="http://schemas.microsoft.com/office/drawing/2014/main" id="{26B62537-912C-7D88-0B29-4373911C59A8}"/>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8825939" y="2817487"/>
            <a:ext cx="7238944" cy="4398346"/>
          </a:xfrm>
          <a:prstGeom prst="rect">
            <a:avLst/>
          </a:prstGeom>
        </p:spPr>
      </p:pic>
      <p:pic>
        <p:nvPicPr>
          <p:cNvPr id="6" name="図 5" descr="グラフィカル ユーザー インターフェイス, アプリケーション&#10;&#10;自動的に生成された説明">
            <a:extLst>
              <a:ext uri="{FF2B5EF4-FFF2-40B4-BE49-F238E27FC236}">
                <a16:creationId xmlns:a16="http://schemas.microsoft.com/office/drawing/2014/main" id="{5BB8C441-446E-3FD4-559E-C9350F439A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20263" y="2038386"/>
            <a:ext cx="3752851" cy="7523362"/>
          </a:xfrm>
          <a:prstGeom prst="rect">
            <a:avLst/>
          </a:prstGeom>
        </p:spPr>
      </p:pic>
    </p:spTree>
    <p:extLst>
      <p:ext uri="{BB962C8B-B14F-4D97-AF65-F5344CB8AC3E}">
        <p14:creationId xmlns:p14="http://schemas.microsoft.com/office/powerpoint/2010/main" val="251562823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a:solidFill>
                  <a:srgbClr val="CF0001"/>
                </a:solidFill>
                <a:latin typeface="Bebas Neue Bold"/>
              </a:rPr>
              <a:t>NEWYORKERS</a:t>
            </a:r>
            <a:endParaRPr lang="en-US" sz="6000" dirty="0">
              <a:solidFill>
                <a:srgbClr val="CF0001"/>
              </a:solidFill>
              <a:latin typeface="Bebas Neue Bold"/>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4" name="TextBox 24"/>
          <p:cNvSpPr txBox="1"/>
          <p:nvPr/>
        </p:nvSpPr>
        <p:spPr>
          <a:xfrm>
            <a:off x="2438400" y="7810500"/>
            <a:ext cx="383444" cy="438114"/>
          </a:xfrm>
          <a:prstGeom prst="rect">
            <a:avLst/>
          </a:prstGeom>
        </p:spPr>
        <p:txBody>
          <a:bodyPr lIns="50800" tIns="50800" rIns="50800" bIns="50800" rtlCol="0" anchor="ctr"/>
          <a:lstStyle/>
          <a:p>
            <a:pPr algn="ctr">
              <a:lnSpc>
                <a:spcPts val="1960"/>
              </a:lnSpc>
            </a:pPr>
            <a:endParaRPr lang="en-US" sz="41300" dirty="0">
              <a:solidFill>
                <a:srgbClr val="FFFFFF"/>
              </a:solidFill>
              <a:latin typeface="Montserrat Bold"/>
            </a:endParaRPr>
          </a:p>
        </p:txBody>
      </p:sp>
      <p:sp>
        <p:nvSpPr>
          <p:cNvPr id="5" name="正方形/長方形 4">
            <a:extLst>
              <a:ext uri="{FF2B5EF4-FFF2-40B4-BE49-F238E27FC236}">
                <a16:creationId xmlns:a16="http://schemas.microsoft.com/office/drawing/2014/main" id="{ED926971-889D-67DE-2392-68AE048D03CA}"/>
              </a:ext>
            </a:extLst>
          </p:cNvPr>
          <p:cNvSpPr/>
          <p:nvPr/>
        </p:nvSpPr>
        <p:spPr>
          <a:xfrm>
            <a:off x="-3274294" y="3729717"/>
            <a:ext cx="11125200" cy="7725192"/>
          </a:xfrm>
          <a:prstGeom prst="rect">
            <a:avLst/>
          </a:prstGeom>
          <a:noFill/>
        </p:spPr>
        <p:txBody>
          <a:bodyPr wrap="square" lIns="91440" tIns="45720" rIns="91440" bIns="45720">
            <a:spAutoFit/>
          </a:bodyPr>
          <a:lstStyle/>
          <a:p>
            <a:pPr algn="ctr"/>
            <a:r>
              <a:rPr lang="en-US" altLang="ja-JP" sz="49600" b="1" spc="50" dirty="0">
                <a:ln w="0"/>
                <a:solidFill>
                  <a:schemeClr val="bg1"/>
                </a:solidFill>
                <a:effectLst>
                  <a:innerShdw blurRad="63500" dist="50800" dir="13500000">
                    <a:srgbClr val="000000">
                      <a:alpha val="50000"/>
                    </a:srgbClr>
                  </a:innerShdw>
                </a:effectLst>
              </a:rPr>
              <a:t>3</a:t>
            </a:r>
            <a:endParaRPr lang="ja-JP" altLang="en-US" sz="49600" b="1" cap="none" spc="50" dirty="0">
              <a:ln w="0"/>
              <a:solidFill>
                <a:schemeClr val="bg1"/>
              </a:solidFill>
              <a:effectLst>
                <a:innerShdw blurRad="63500" dist="50800" dir="13500000">
                  <a:srgbClr val="000000">
                    <a:alpha val="50000"/>
                  </a:srgbClr>
                </a:innerShdw>
              </a:effectLst>
            </a:endParaRPr>
          </a:p>
        </p:txBody>
      </p:sp>
      <p:grpSp>
        <p:nvGrpSpPr>
          <p:cNvPr id="20" name="Group 4">
            <a:extLst>
              <a:ext uri="{FF2B5EF4-FFF2-40B4-BE49-F238E27FC236}">
                <a16:creationId xmlns:a16="http://schemas.microsoft.com/office/drawing/2014/main" id="{923E469E-9F37-BB07-7355-533B6D4C5B6C}"/>
              </a:ext>
            </a:extLst>
          </p:cNvPr>
          <p:cNvGrpSpPr/>
          <p:nvPr/>
        </p:nvGrpSpPr>
        <p:grpSpPr>
          <a:xfrm>
            <a:off x="7924802" y="7429500"/>
            <a:ext cx="8772700" cy="122805"/>
            <a:chOff x="0" y="0"/>
            <a:chExt cx="3347798" cy="38122"/>
          </a:xfrm>
        </p:grpSpPr>
        <p:sp>
          <p:nvSpPr>
            <p:cNvPr id="28" name="Freeform 5">
              <a:extLst>
                <a:ext uri="{FF2B5EF4-FFF2-40B4-BE49-F238E27FC236}">
                  <a16:creationId xmlns:a16="http://schemas.microsoft.com/office/drawing/2014/main" id="{99C20C46-18DF-B5C9-5D81-FF3CE354968A}"/>
                </a:ext>
              </a:extLst>
            </p:cNvPr>
            <p:cNvSpPr/>
            <p:nvPr/>
          </p:nvSpPr>
          <p:spPr>
            <a:xfrm>
              <a:off x="0" y="0"/>
              <a:ext cx="3347798" cy="38122"/>
            </a:xfrm>
            <a:custGeom>
              <a:avLst/>
              <a:gdLst/>
              <a:ahLst/>
              <a:cxnLst/>
              <a:rect l="l" t="t" r="r" b="b"/>
              <a:pathLst>
                <a:path w="3347798" h="38122">
                  <a:moveTo>
                    <a:pt x="0" y="0"/>
                  </a:moveTo>
                  <a:lnTo>
                    <a:pt x="3347798" y="0"/>
                  </a:lnTo>
                  <a:lnTo>
                    <a:pt x="3347798" y="38122"/>
                  </a:lnTo>
                  <a:lnTo>
                    <a:pt x="0" y="38122"/>
                  </a:lnTo>
                  <a:close/>
                </a:path>
              </a:pathLst>
            </a:custGeom>
            <a:solidFill>
              <a:srgbClr val="757575"/>
            </a:solidFill>
          </p:spPr>
          <p:txBody>
            <a:bodyPr/>
            <a:lstStyle/>
            <a:p>
              <a:endParaRPr lang="ja-JP" altLang="en-US"/>
            </a:p>
          </p:txBody>
        </p:sp>
        <p:sp>
          <p:nvSpPr>
            <p:cNvPr id="29" name="TextBox 6">
              <a:extLst>
                <a:ext uri="{FF2B5EF4-FFF2-40B4-BE49-F238E27FC236}">
                  <a16:creationId xmlns:a16="http://schemas.microsoft.com/office/drawing/2014/main" id="{EBB9009F-36E8-8AB4-CD55-B9547162B8C2}"/>
                </a:ext>
              </a:extLst>
            </p:cNvPr>
            <p:cNvSpPr txBox="1"/>
            <p:nvPr/>
          </p:nvSpPr>
          <p:spPr>
            <a:xfrm>
              <a:off x="0" y="-38100"/>
              <a:ext cx="3347798" cy="76222"/>
            </a:xfrm>
            <a:prstGeom prst="rect">
              <a:avLst/>
            </a:prstGeom>
          </p:spPr>
          <p:txBody>
            <a:bodyPr lIns="50800" tIns="50800" rIns="50800" bIns="50800" rtlCol="0" anchor="ctr"/>
            <a:lstStyle/>
            <a:p>
              <a:pPr algn="ctr">
                <a:lnSpc>
                  <a:spcPts val="2653"/>
                </a:lnSpc>
              </a:pPr>
              <a:endParaRPr/>
            </a:p>
          </p:txBody>
        </p:sp>
      </p:grpSp>
      <p:grpSp>
        <p:nvGrpSpPr>
          <p:cNvPr id="30" name="Group 7">
            <a:extLst>
              <a:ext uri="{FF2B5EF4-FFF2-40B4-BE49-F238E27FC236}">
                <a16:creationId xmlns:a16="http://schemas.microsoft.com/office/drawing/2014/main" id="{A58A0A4C-4D03-6AD5-E289-34F9A3927B95}"/>
              </a:ext>
            </a:extLst>
          </p:cNvPr>
          <p:cNvGrpSpPr/>
          <p:nvPr/>
        </p:nvGrpSpPr>
        <p:grpSpPr>
          <a:xfrm>
            <a:off x="7924800" y="7429500"/>
            <a:ext cx="6640347" cy="122805"/>
            <a:chOff x="0" y="0"/>
            <a:chExt cx="2415936" cy="38122"/>
          </a:xfrm>
        </p:grpSpPr>
        <p:sp>
          <p:nvSpPr>
            <p:cNvPr id="31" name="Freeform 8">
              <a:extLst>
                <a:ext uri="{FF2B5EF4-FFF2-40B4-BE49-F238E27FC236}">
                  <a16:creationId xmlns:a16="http://schemas.microsoft.com/office/drawing/2014/main" id="{34318FBA-AC18-F8EC-F69D-B8DDEC9035C6}"/>
                </a:ext>
              </a:extLst>
            </p:cNvPr>
            <p:cNvSpPr/>
            <p:nvPr/>
          </p:nvSpPr>
          <p:spPr>
            <a:xfrm>
              <a:off x="0" y="0"/>
              <a:ext cx="2415936" cy="38122"/>
            </a:xfrm>
            <a:custGeom>
              <a:avLst/>
              <a:gdLst/>
              <a:ahLst/>
              <a:cxnLst/>
              <a:rect l="l" t="t" r="r" b="b"/>
              <a:pathLst>
                <a:path w="2415936" h="38122">
                  <a:moveTo>
                    <a:pt x="0" y="0"/>
                  </a:moveTo>
                  <a:lnTo>
                    <a:pt x="2415936" y="0"/>
                  </a:lnTo>
                  <a:lnTo>
                    <a:pt x="2415936" y="38122"/>
                  </a:lnTo>
                  <a:lnTo>
                    <a:pt x="0" y="38122"/>
                  </a:lnTo>
                  <a:close/>
                </a:path>
              </a:pathLst>
            </a:custGeom>
            <a:solidFill>
              <a:srgbClr val="FF0000"/>
            </a:solidFill>
          </p:spPr>
          <p:txBody>
            <a:bodyPr/>
            <a:lstStyle/>
            <a:p>
              <a:endParaRPr lang="ja-JP" altLang="en-US"/>
            </a:p>
          </p:txBody>
        </p:sp>
        <p:sp>
          <p:nvSpPr>
            <p:cNvPr id="32" name="TextBox 9">
              <a:extLst>
                <a:ext uri="{FF2B5EF4-FFF2-40B4-BE49-F238E27FC236}">
                  <a16:creationId xmlns:a16="http://schemas.microsoft.com/office/drawing/2014/main" id="{B36F00C9-8C87-EFCC-7A4A-58BD40424752}"/>
                </a:ext>
              </a:extLst>
            </p:cNvPr>
            <p:cNvSpPr txBox="1"/>
            <p:nvPr/>
          </p:nvSpPr>
          <p:spPr>
            <a:xfrm>
              <a:off x="0" y="-38100"/>
              <a:ext cx="2415936" cy="76222"/>
            </a:xfrm>
            <a:prstGeom prst="rect">
              <a:avLst/>
            </a:prstGeom>
          </p:spPr>
          <p:txBody>
            <a:bodyPr lIns="50800" tIns="50800" rIns="50800" bIns="50800" rtlCol="0" anchor="ctr"/>
            <a:lstStyle/>
            <a:p>
              <a:pPr algn="ctr">
                <a:lnSpc>
                  <a:spcPts val="2653"/>
                </a:lnSpc>
              </a:pPr>
              <a:endParaRPr/>
            </a:p>
          </p:txBody>
        </p:sp>
      </p:grpSp>
      <p:grpSp>
        <p:nvGrpSpPr>
          <p:cNvPr id="33" name="Group 10">
            <a:extLst>
              <a:ext uri="{FF2B5EF4-FFF2-40B4-BE49-F238E27FC236}">
                <a16:creationId xmlns:a16="http://schemas.microsoft.com/office/drawing/2014/main" id="{8BE7204C-B09A-2CEA-0D86-B5267F56F43E}"/>
              </a:ext>
            </a:extLst>
          </p:cNvPr>
          <p:cNvGrpSpPr/>
          <p:nvPr/>
        </p:nvGrpSpPr>
        <p:grpSpPr>
          <a:xfrm>
            <a:off x="14539747" y="7329337"/>
            <a:ext cx="300681" cy="299168"/>
            <a:chOff x="0" y="0"/>
            <a:chExt cx="812800" cy="812800"/>
          </a:xfrm>
        </p:grpSpPr>
        <p:sp>
          <p:nvSpPr>
            <p:cNvPr id="35" name="Freeform 11">
              <a:extLst>
                <a:ext uri="{FF2B5EF4-FFF2-40B4-BE49-F238E27FC236}">
                  <a16:creationId xmlns:a16="http://schemas.microsoft.com/office/drawing/2014/main" id="{966E8F08-238A-F2B6-459B-C668FBEE839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ja-JP" altLang="en-US"/>
            </a:p>
          </p:txBody>
        </p:sp>
        <p:sp>
          <p:nvSpPr>
            <p:cNvPr id="36" name="TextBox 12">
              <a:extLst>
                <a:ext uri="{FF2B5EF4-FFF2-40B4-BE49-F238E27FC236}">
                  <a16:creationId xmlns:a16="http://schemas.microsoft.com/office/drawing/2014/main" id="{C314DAD8-38A8-16C1-75E2-27B0FFBEB4D0}"/>
                </a:ext>
              </a:extLst>
            </p:cNvPr>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sp>
        <p:nvSpPr>
          <p:cNvPr id="37" name="TextBox 13">
            <a:extLst>
              <a:ext uri="{FF2B5EF4-FFF2-40B4-BE49-F238E27FC236}">
                <a16:creationId xmlns:a16="http://schemas.microsoft.com/office/drawing/2014/main" id="{926D7887-4045-67C8-1B36-2996FB3535BF}"/>
              </a:ext>
            </a:extLst>
          </p:cNvPr>
          <p:cNvSpPr txBox="1"/>
          <p:nvPr/>
        </p:nvSpPr>
        <p:spPr>
          <a:xfrm>
            <a:off x="7775090" y="8425921"/>
            <a:ext cx="9750910" cy="1375761"/>
          </a:xfrm>
          <a:prstGeom prst="rect">
            <a:avLst/>
          </a:prstGeom>
        </p:spPr>
        <p:txBody>
          <a:bodyPr wrap="square" lIns="0" tIns="0" rIns="0" bIns="0" rtlCol="0" anchor="t">
            <a:spAutoFit/>
          </a:bodyPr>
          <a:lstStyle/>
          <a:p>
            <a:pPr>
              <a:lnSpc>
                <a:spcPts val="5600"/>
              </a:lnSpc>
              <a:spcBef>
                <a:spcPct val="0"/>
              </a:spcBef>
            </a:pPr>
            <a:r>
              <a:rPr lang="ja-JP" altLang="en-US" sz="4000" dirty="0">
                <a:solidFill>
                  <a:srgbClr val="FFFFFF"/>
                </a:solidFill>
                <a:latin typeface="Montserrat Bold"/>
              </a:rPr>
              <a:t>旅行時と日常での使い分けをしたい人向け</a:t>
            </a:r>
            <a:endParaRPr lang="en-US" altLang="ja-JP" sz="4000" dirty="0">
              <a:solidFill>
                <a:srgbClr val="FFFFFF"/>
              </a:solidFill>
              <a:latin typeface="Montserrat Bold"/>
            </a:endParaRPr>
          </a:p>
          <a:p>
            <a:pPr algn="l">
              <a:lnSpc>
                <a:spcPts val="5600"/>
              </a:lnSpc>
              <a:spcBef>
                <a:spcPct val="0"/>
              </a:spcBef>
            </a:pPr>
            <a:r>
              <a:rPr lang="ja-JP" altLang="en-US" sz="4000" dirty="0">
                <a:solidFill>
                  <a:srgbClr val="FFFFFF"/>
                </a:solidFill>
                <a:latin typeface="Montserrat Bold"/>
              </a:rPr>
              <a:t>チェックリストを複数作成</a:t>
            </a:r>
            <a:endParaRPr lang="en-US" altLang="ja-JP" sz="4000" dirty="0">
              <a:solidFill>
                <a:srgbClr val="FFFFFF"/>
              </a:solidFill>
              <a:latin typeface="Montserrat Bold"/>
            </a:endParaRPr>
          </a:p>
        </p:txBody>
      </p:sp>
      <p:grpSp>
        <p:nvGrpSpPr>
          <p:cNvPr id="38" name="Group 14">
            <a:extLst>
              <a:ext uri="{FF2B5EF4-FFF2-40B4-BE49-F238E27FC236}">
                <a16:creationId xmlns:a16="http://schemas.microsoft.com/office/drawing/2014/main" id="{8D093508-7300-44BE-C95A-BECE66C51B2E}"/>
              </a:ext>
            </a:extLst>
          </p:cNvPr>
          <p:cNvGrpSpPr/>
          <p:nvPr/>
        </p:nvGrpSpPr>
        <p:grpSpPr>
          <a:xfrm>
            <a:off x="7775090" y="7803561"/>
            <a:ext cx="383444" cy="355660"/>
            <a:chOff x="0" y="0"/>
            <a:chExt cx="132884" cy="123256"/>
          </a:xfrm>
        </p:grpSpPr>
        <p:sp>
          <p:nvSpPr>
            <p:cNvPr id="39" name="Freeform 15">
              <a:extLst>
                <a:ext uri="{FF2B5EF4-FFF2-40B4-BE49-F238E27FC236}">
                  <a16:creationId xmlns:a16="http://schemas.microsoft.com/office/drawing/2014/main" id="{0BBFAB16-0904-476F-F2B9-8091866C46E1}"/>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40" name="TextBox 16">
              <a:extLst>
                <a:ext uri="{FF2B5EF4-FFF2-40B4-BE49-F238E27FC236}">
                  <a16:creationId xmlns:a16="http://schemas.microsoft.com/office/drawing/2014/main" id="{26F9B016-8B74-BF93-7D5A-94F0A07CF369}"/>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#3</a:t>
              </a:r>
            </a:p>
          </p:txBody>
        </p:sp>
      </p:grpSp>
      <p:sp>
        <p:nvSpPr>
          <p:cNvPr id="41" name="TextBox 17">
            <a:extLst>
              <a:ext uri="{FF2B5EF4-FFF2-40B4-BE49-F238E27FC236}">
                <a16:creationId xmlns:a16="http://schemas.microsoft.com/office/drawing/2014/main" id="{B79B6347-DA16-148E-C44C-3629C7F34C55}"/>
              </a:ext>
            </a:extLst>
          </p:cNvPr>
          <p:cNvSpPr txBox="1"/>
          <p:nvPr/>
        </p:nvSpPr>
        <p:spPr>
          <a:xfrm>
            <a:off x="8259255" y="7765461"/>
            <a:ext cx="1713672" cy="368189"/>
          </a:xfrm>
          <a:prstGeom prst="rect">
            <a:avLst/>
          </a:prstGeom>
        </p:spPr>
        <p:txBody>
          <a:bodyPr lIns="0" tIns="0" rIns="0" bIns="0" rtlCol="0" anchor="t">
            <a:spAutoFit/>
          </a:bodyPr>
          <a:lstStyle/>
          <a:p>
            <a:pPr algn="l">
              <a:lnSpc>
                <a:spcPts val="3075"/>
              </a:lnSpc>
              <a:spcBef>
                <a:spcPct val="0"/>
              </a:spcBef>
            </a:pPr>
            <a:r>
              <a:rPr lang="en-US" altLang="ja-JP" sz="2196" dirty="0" err="1">
                <a:solidFill>
                  <a:srgbClr val="FFFFFF"/>
                </a:solidFill>
                <a:latin typeface="Montserrat Bold"/>
              </a:rPr>
              <a:t>CheckList</a:t>
            </a:r>
            <a:endParaRPr lang="en-US" sz="2196" dirty="0">
              <a:solidFill>
                <a:srgbClr val="FFFFFF"/>
              </a:solidFill>
              <a:latin typeface="Montserrat Bold"/>
            </a:endParaRPr>
          </a:p>
        </p:txBody>
      </p:sp>
      <p:pic>
        <p:nvPicPr>
          <p:cNvPr id="2" name="図 1" descr="グラフィカル ユーザー インターフェイス, アプリケーション&#10;&#10;自動的に生成された説明">
            <a:extLst>
              <a:ext uri="{FF2B5EF4-FFF2-40B4-BE49-F238E27FC236}">
                <a16:creationId xmlns:a16="http://schemas.microsoft.com/office/drawing/2014/main" id="{5EF1044B-A8B0-E473-016D-BBFED8A565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3523" y="2077497"/>
            <a:ext cx="4037280" cy="7740810"/>
          </a:xfrm>
          <a:prstGeom prst="rect">
            <a:avLst/>
          </a:prstGeom>
        </p:spPr>
      </p:pic>
      <p:pic>
        <p:nvPicPr>
          <p:cNvPr id="9" name="図 8" descr="テキスト&#10;&#10;自動的に生成された説明">
            <a:extLst>
              <a:ext uri="{FF2B5EF4-FFF2-40B4-BE49-F238E27FC236}">
                <a16:creationId xmlns:a16="http://schemas.microsoft.com/office/drawing/2014/main" id="{C5DCB605-D7F5-3699-6FCA-388033F515A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345158" y="2980234"/>
            <a:ext cx="7822812" cy="3874390"/>
          </a:xfrm>
          <a:prstGeom prst="rect">
            <a:avLst/>
          </a:prstGeom>
        </p:spPr>
      </p:pic>
    </p:spTree>
    <p:extLst>
      <p:ext uri="{BB962C8B-B14F-4D97-AF65-F5344CB8AC3E}">
        <p14:creationId xmlns:p14="http://schemas.microsoft.com/office/powerpoint/2010/main" val="100122800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4666697" y="5565280"/>
            <a:ext cx="3802891" cy="729951"/>
            <a:chOff x="0" y="0"/>
            <a:chExt cx="963878" cy="185013"/>
          </a:xfrm>
        </p:grpSpPr>
        <p:sp>
          <p:nvSpPr>
            <p:cNvPr id="7" name="Freeform 7"/>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dirty="0"/>
            </a:p>
          </p:txBody>
        </p:sp>
        <p:sp>
          <p:nvSpPr>
            <p:cNvPr id="8" name="TextBox 8"/>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コンセプト</a:t>
              </a:r>
              <a:endParaRPr lang="en-US" sz="2400" b="1" dirty="0">
                <a:solidFill>
                  <a:srgbClr val="FFFFFF"/>
                </a:solidFill>
                <a:latin typeface="Montserrat Bold"/>
              </a:endParaRPr>
            </a:p>
          </p:txBody>
        </p:sp>
      </p:grpSp>
      <p:grpSp>
        <p:nvGrpSpPr>
          <p:cNvPr id="9" name="Group 9"/>
          <p:cNvGrpSpPr/>
          <p:nvPr/>
        </p:nvGrpSpPr>
        <p:grpSpPr>
          <a:xfrm>
            <a:off x="8829109" y="5565280"/>
            <a:ext cx="3802891" cy="729951"/>
            <a:chOff x="0" y="0"/>
            <a:chExt cx="963878" cy="185013"/>
          </a:xfrm>
        </p:grpSpPr>
        <p:sp>
          <p:nvSpPr>
            <p:cNvPr id="10" name="Freeform 10"/>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1" name="TextBox 11"/>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注目ポイント</a:t>
              </a:r>
              <a:endParaRPr lang="en-US" sz="2400" b="1" dirty="0">
                <a:solidFill>
                  <a:srgbClr val="FFFFFF"/>
                </a:solidFill>
                <a:latin typeface="Montserrat Bold"/>
              </a:endParaRPr>
            </a:p>
          </p:txBody>
        </p:sp>
      </p:grpSp>
      <p:grpSp>
        <p:nvGrpSpPr>
          <p:cNvPr id="12" name="Group 12"/>
          <p:cNvGrpSpPr/>
          <p:nvPr/>
        </p:nvGrpSpPr>
        <p:grpSpPr>
          <a:xfrm>
            <a:off x="4666696" y="7753986"/>
            <a:ext cx="3802891" cy="729951"/>
            <a:chOff x="0" y="0"/>
            <a:chExt cx="963878" cy="185013"/>
          </a:xfrm>
        </p:grpSpPr>
        <p:sp>
          <p:nvSpPr>
            <p:cNvPr id="13" name="Freeform 13"/>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4" name="TextBox 14"/>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個人紹介</a:t>
              </a:r>
              <a:endParaRPr lang="en-US" sz="2400" b="1" dirty="0">
                <a:solidFill>
                  <a:srgbClr val="FFFFFF"/>
                </a:solidFill>
                <a:latin typeface="Montserrat Bold"/>
              </a:endParaRPr>
            </a:p>
          </p:txBody>
        </p:sp>
      </p:grpSp>
      <p:grpSp>
        <p:nvGrpSpPr>
          <p:cNvPr id="15" name="Group 15"/>
          <p:cNvGrpSpPr/>
          <p:nvPr/>
        </p:nvGrpSpPr>
        <p:grpSpPr>
          <a:xfrm>
            <a:off x="8829109" y="6630674"/>
            <a:ext cx="3802891" cy="729951"/>
            <a:chOff x="0" y="0"/>
            <a:chExt cx="963878" cy="185013"/>
          </a:xfrm>
        </p:grpSpPr>
        <p:sp>
          <p:nvSpPr>
            <p:cNvPr id="16" name="Freeform 16"/>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7" name="TextBox 17"/>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チームワーク</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#2</a:t>
              </a:r>
            </a:p>
          </p:txBody>
        </p:sp>
      </p:grpSp>
      <p:grpSp>
        <p:nvGrpSpPr>
          <p:cNvPr id="2" name="グループ化 1">
            <a:extLst>
              <a:ext uri="{FF2B5EF4-FFF2-40B4-BE49-F238E27FC236}">
                <a16:creationId xmlns:a16="http://schemas.microsoft.com/office/drawing/2014/main" id="{ED97AE17-BE3D-3EA7-DB0F-0BC9B3407E4A}"/>
              </a:ext>
            </a:extLst>
          </p:cNvPr>
          <p:cNvGrpSpPr/>
          <p:nvPr/>
        </p:nvGrpSpPr>
        <p:grpSpPr>
          <a:xfrm>
            <a:off x="4653444" y="6486735"/>
            <a:ext cx="3816143" cy="880271"/>
            <a:chOff x="4653444" y="6486735"/>
            <a:chExt cx="3816143" cy="880271"/>
          </a:xfrm>
        </p:grpSpPr>
        <p:grpSp>
          <p:nvGrpSpPr>
            <p:cNvPr id="41" name="Group 12">
              <a:extLst>
                <a:ext uri="{FF2B5EF4-FFF2-40B4-BE49-F238E27FC236}">
                  <a16:creationId xmlns:a16="http://schemas.microsoft.com/office/drawing/2014/main" id="{E83EEB96-FBDD-AB03-D58B-4D7D2AEF9F63}"/>
                </a:ext>
              </a:extLst>
            </p:cNvPr>
            <p:cNvGrpSpPr/>
            <p:nvPr/>
          </p:nvGrpSpPr>
          <p:grpSpPr>
            <a:xfrm>
              <a:off x="4653444" y="6637055"/>
              <a:ext cx="3802891" cy="729951"/>
              <a:chOff x="0" y="0"/>
              <a:chExt cx="963878" cy="185013"/>
            </a:xfrm>
          </p:grpSpPr>
          <p:sp>
            <p:nvSpPr>
              <p:cNvPr id="42" name="Freeform 13">
                <a:extLst>
                  <a:ext uri="{FF2B5EF4-FFF2-40B4-BE49-F238E27FC236}">
                    <a16:creationId xmlns:a16="http://schemas.microsoft.com/office/drawing/2014/main" id="{08F8ECBF-1CE6-F84D-1680-0CEF093DC040}"/>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FFFFFF"/>
              </a:solidFill>
              <a:ln cap="sq">
                <a:noFill/>
                <a:prstDash val="solid"/>
                <a:miter/>
              </a:ln>
            </p:spPr>
            <p:txBody>
              <a:bodyPr/>
              <a:lstStyle/>
              <a:p>
                <a:endParaRPr lang="ja-JP" altLang="en-US"/>
              </a:p>
            </p:txBody>
          </p:sp>
          <p:sp>
            <p:nvSpPr>
              <p:cNvPr id="43" name="TextBox 14">
                <a:extLst>
                  <a:ext uri="{FF2B5EF4-FFF2-40B4-BE49-F238E27FC236}">
                    <a16:creationId xmlns:a16="http://schemas.microsoft.com/office/drawing/2014/main" id="{0D2ACA3E-2E81-7CD6-247C-C0A81D9146C4}"/>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endParaRPr lang="en-US" sz="1895" dirty="0">
                  <a:solidFill>
                    <a:srgbClr val="252525"/>
                  </a:solidFill>
                  <a:latin typeface="Montserrat Bold"/>
                </a:endParaRPr>
              </a:p>
            </p:txBody>
          </p:sp>
        </p:grpSp>
        <p:sp>
          <p:nvSpPr>
            <p:cNvPr id="28" name="TextBox 14">
              <a:extLst>
                <a:ext uri="{FF2B5EF4-FFF2-40B4-BE49-F238E27FC236}">
                  <a16:creationId xmlns:a16="http://schemas.microsoft.com/office/drawing/2014/main" id="{06CB8383-9CF9-0232-33D0-0DB7662D3DE2}"/>
                </a:ext>
              </a:extLst>
            </p:cNvPr>
            <p:cNvSpPr txBox="1"/>
            <p:nvPr/>
          </p:nvSpPr>
          <p:spPr>
            <a:xfrm>
              <a:off x="4666696" y="6486735"/>
              <a:ext cx="3802891" cy="880271"/>
            </a:xfrm>
            <a:prstGeom prst="rect">
              <a:avLst/>
            </a:prstGeom>
          </p:spPr>
          <p:txBody>
            <a:bodyPr lIns="50800" tIns="50800" rIns="50800" bIns="50800" rtlCol="0" anchor="ctr"/>
            <a:lstStyle/>
            <a:p>
              <a:pPr algn="ctr">
                <a:lnSpc>
                  <a:spcPts val="2653"/>
                </a:lnSpc>
              </a:pPr>
              <a:r>
                <a:rPr lang="ja-JP" altLang="en-US" sz="2400" b="1" dirty="0">
                  <a:latin typeface="Montserrat Bold"/>
                </a:rPr>
                <a:t>デモンストレーション</a:t>
              </a:r>
              <a:endParaRPr lang="en-US" sz="2400" b="1" dirty="0">
                <a:latin typeface="Montserrat Bold"/>
              </a:endParaRPr>
            </a:p>
          </p:txBody>
        </p:sp>
      </p:grpSp>
    </p:spTree>
    <p:extLst>
      <p:ext uri="{BB962C8B-B14F-4D97-AF65-F5344CB8AC3E}">
        <p14:creationId xmlns:p14="http://schemas.microsoft.com/office/powerpoint/2010/main" val="287950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屋外, 水, 人, 男 が含まれている画像&#10;&#10;自動的に生成された説明">
            <a:extLst>
              <a:ext uri="{FF2B5EF4-FFF2-40B4-BE49-F238E27FC236}">
                <a16:creationId xmlns:a16="http://schemas.microsoft.com/office/drawing/2014/main" id="{97B4C36F-9080-F725-31CD-DF8C3A373A3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3408"/>
          <a:stretch/>
        </p:blipFill>
        <p:spPr>
          <a:xfrm>
            <a:off x="9833" y="197859"/>
            <a:ext cx="18890873" cy="10287000"/>
          </a:xfrm>
          <a:prstGeom prst="rect">
            <a:avLst/>
          </a:prstGeom>
        </p:spPr>
      </p:pic>
      <p:sp>
        <p:nvSpPr>
          <p:cNvPr id="3" name="Freeform 3"/>
          <p:cNvSpPr/>
          <p:nvPr/>
        </p:nvSpPr>
        <p:spPr>
          <a:xfrm>
            <a:off x="0" y="0"/>
            <a:ext cx="18278167" cy="5341359"/>
          </a:xfrm>
          <a:custGeom>
            <a:avLst/>
            <a:gdLst/>
            <a:ahLst/>
            <a:cxnLst/>
            <a:rect l="l" t="t" r="r" b="b"/>
            <a:pathLst>
              <a:path w="10593759" h="13671746">
                <a:moveTo>
                  <a:pt x="0" y="0"/>
                </a:moveTo>
                <a:lnTo>
                  <a:pt x="10593760" y="0"/>
                </a:lnTo>
                <a:lnTo>
                  <a:pt x="10593760" y="13671746"/>
                </a:lnTo>
                <a:lnTo>
                  <a:pt x="0" y="13671746"/>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txBody>
          <a:bodyPr/>
          <a:lstStyle/>
          <a:p>
            <a:endParaRPr lang="ja-JP" altLang="en-US"/>
          </a:p>
        </p:txBody>
      </p:sp>
      <p:grpSp>
        <p:nvGrpSpPr>
          <p:cNvPr id="4" name="Group 4"/>
          <p:cNvGrpSpPr/>
          <p:nvPr/>
        </p:nvGrpSpPr>
        <p:grpSpPr>
          <a:xfrm>
            <a:off x="1459188" y="7968416"/>
            <a:ext cx="2079017" cy="782254"/>
            <a:chOff x="0" y="0"/>
            <a:chExt cx="972614" cy="271094"/>
          </a:xfrm>
        </p:grpSpPr>
        <p:sp>
          <p:nvSpPr>
            <p:cNvPr id="5" name="Freeform 5"/>
            <p:cNvSpPr/>
            <p:nvPr/>
          </p:nvSpPr>
          <p:spPr>
            <a:xfrm>
              <a:off x="0" y="0"/>
              <a:ext cx="972614" cy="271094"/>
            </a:xfrm>
            <a:custGeom>
              <a:avLst/>
              <a:gdLst/>
              <a:ahLst/>
              <a:cxnLst/>
              <a:rect l="l" t="t" r="r" b="b"/>
              <a:pathLst>
                <a:path w="972614" h="271094">
                  <a:moveTo>
                    <a:pt x="82756" y="0"/>
                  </a:moveTo>
                  <a:lnTo>
                    <a:pt x="889857" y="0"/>
                  </a:lnTo>
                  <a:cubicBezTo>
                    <a:pt x="935562" y="0"/>
                    <a:pt x="972614" y="37051"/>
                    <a:pt x="972614" y="82756"/>
                  </a:cubicBezTo>
                  <a:lnTo>
                    <a:pt x="972614" y="188337"/>
                  </a:lnTo>
                  <a:cubicBezTo>
                    <a:pt x="972614" y="210286"/>
                    <a:pt x="963895" y="231335"/>
                    <a:pt x="948375" y="246855"/>
                  </a:cubicBezTo>
                  <a:cubicBezTo>
                    <a:pt x="932855" y="262375"/>
                    <a:pt x="911806" y="271094"/>
                    <a:pt x="889857" y="271094"/>
                  </a:cubicBezTo>
                  <a:lnTo>
                    <a:pt x="82756" y="271094"/>
                  </a:lnTo>
                  <a:cubicBezTo>
                    <a:pt x="60808" y="271094"/>
                    <a:pt x="39759" y="262375"/>
                    <a:pt x="24239" y="246855"/>
                  </a:cubicBezTo>
                  <a:cubicBezTo>
                    <a:pt x="8719" y="231335"/>
                    <a:pt x="0" y="210286"/>
                    <a:pt x="0" y="188337"/>
                  </a:cubicBezTo>
                  <a:lnTo>
                    <a:pt x="0" y="82756"/>
                  </a:lnTo>
                  <a:cubicBezTo>
                    <a:pt x="0" y="60808"/>
                    <a:pt x="8719" y="39759"/>
                    <a:pt x="24239" y="24239"/>
                  </a:cubicBezTo>
                  <a:cubicBezTo>
                    <a:pt x="39759" y="8719"/>
                    <a:pt x="60808" y="0"/>
                    <a:pt x="82756" y="0"/>
                  </a:cubicBezTo>
                  <a:close/>
                </a:path>
              </a:pathLst>
            </a:custGeom>
            <a:solidFill>
              <a:srgbClr val="FFFFFF"/>
            </a:solidFill>
          </p:spPr>
          <p:txBody>
            <a:bodyPr/>
            <a:lstStyle/>
            <a:p>
              <a:endParaRPr lang="ja-JP" altLang="en-US"/>
            </a:p>
          </p:txBody>
        </p:sp>
        <p:sp>
          <p:nvSpPr>
            <p:cNvPr id="6" name="TextBox 6"/>
            <p:cNvSpPr txBox="1"/>
            <p:nvPr/>
          </p:nvSpPr>
          <p:spPr>
            <a:xfrm>
              <a:off x="0" y="-38100"/>
              <a:ext cx="972614" cy="309194"/>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761385" y="8171527"/>
            <a:ext cx="295356" cy="376032"/>
          </a:xfrm>
          <a:custGeom>
            <a:avLst/>
            <a:gdLst/>
            <a:ahLst/>
            <a:cxnLst/>
            <a:rect l="l" t="t" r="r" b="b"/>
            <a:pathLst>
              <a:path w="295356" h="376032">
                <a:moveTo>
                  <a:pt x="0" y="0"/>
                </a:moveTo>
                <a:lnTo>
                  <a:pt x="295356" y="0"/>
                </a:lnTo>
                <a:lnTo>
                  <a:pt x="295356" y="376032"/>
                </a:lnTo>
                <a:lnTo>
                  <a:pt x="0" y="3760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ltLang="ja-JP" sz="1800" dirty="0">
              <a:solidFill>
                <a:srgbClr val="252525"/>
              </a:solidFill>
              <a:latin typeface="Montserrat Bold"/>
            </a:endParaRPr>
          </a:p>
        </p:txBody>
      </p:sp>
      <p:sp>
        <p:nvSpPr>
          <p:cNvPr id="9" name="TextBox 9"/>
          <p:cNvSpPr txBox="1"/>
          <p:nvPr/>
        </p:nvSpPr>
        <p:spPr>
          <a:xfrm>
            <a:off x="6452564" y="2517463"/>
            <a:ext cx="10744200" cy="636521"/>
          </a:xfrm>
          <a:prstGeom prst="rect">
            <a:avLst/>
          </a:prstGeom>
        </p:spPr>
        <p:txBody>
          <a:bodyPr wrap="square" lIns="0" tIns="0" rIns="0" bIns="0" rtlCol="0" anchor="t">
            <a:spAutoFit/>
          </a:bodyPr>
          <a:lstStyle/>
          <a:p>
            <a:pPr>
              <a:lnSpc>
                <a:spcPts val="5313"/>
              </a:lnSpc>
              <a:spcBef>
                <a:spcPct val="0"/>
              </a:spcBef>
            </a:pPr>
            <a:r>
              <a:rPr lang="en-US" altLang="ja-JP" sz="4000" dirty="0">
                <a:solidFill>
                  <a:srgbClr val="FFFFFF"/>
                </a:solidFill>
                <a:latin typeface="Montserrat"/>
              </a:rPr>
              <a:t>Would you like to see a demonstration?</a:t>
            </a:r>
            <a:endParaRPr lang="en-US" sz="4000" dirty="0">
              <a:solidFill>
                <a:srgbClr val="FFFFFF"/>
              </a:solidFill>
              <a:latin typeface="Montserrat"/>
            </a:endParaRPr>
          </a:p>
        </p:txBody>
      </p:sp>
      <p:sp>
        <p:nvSpPr>
          <p:cNvPr id="10" name="TextBox 10"/>
          <p:cNvSpPr txBox="1"/>
          <p:nvPr/>
        </p:nvSpPr>
        <p:spPr>
          <a:xfrm>
            <a:off x="800503" y="2614292"/>
            <a:ext cx="5257799" cy="1464055"/>
          </a:xfrm>
          <a:prstGeom prst="rect">
            <a:avLst/>
          </a:prstGeom>
        </p:spPr>
        <p:txBody>
          <a:bodyPr wrap="square" lIns="0" tIns="0" rIns="0" bIns="0" rtlCol="0" anchor="t">
            <a:spAutoFit/>
          </a:bodyPr>
          <a:lstStyle/>
          <a:p>
            <a:pPr algn="ctr">
              <a:lnSpc>
                <a:spcPts val="13146"/>
              </a:lnSpc>
            </a:pPr>
            <a:r>
              <a:rPr lang="en-US" altLang="ja-JP" sz="9390" dirty="0">
                <a:solidFill>
                  <a:srgbClr val="FF0000"/>
                </a:solidFill>
                <a:latin typeface="Bebas Neue Bold"/>
              </a:rPr>
              <a:t>NEWYORKERS</a:t>
            </a:r>
            <a:endParaRPr lang="en-US" sz="9390" dirty="0">
              <a:solidFill>
                <a:srgbClr val="FF0000"/>
              </a:solidFill>
              <a:latin typeface="Bebas Neue Bold"/>
            </a:endParaRPr>
          </a:p>
        </p:txBody>
      </p:sp>
      <p:sp>
        <p:nvSpPr>
          <p:cNvPr id="11" name="TextBox 11"/>
          <p:cNvSpPr txBox="1"/>
          <p:nvPr/>
        </p:nvSpPr>
        <p:spPr>
          <a:xfrm>
            <a:off x="2226291" y="2330093"/>
            <a:ext cx="2208051" cy="458459"/>
          </a:xfrm>
          <a:prstGeom prst="rect">
            <a:avLst/>
          </a:prstGeom>
        </p:spPr>
        <p:txBody>
          <a:bodyPr wrap="square" lIns="0" tIns="0" rIns="0" bIns="0" rtlCol="0" anchor="t">
            <a:spAutoFit/>
          </a:bodyPr>
          <a:lstStyle/>
          <a:p>
            <a:pPr algn="ctr">
              <a:lnSpc>
                <a:spcPts val="4131"/>
              </a:lnSpc>
            </a:pPr>
            <a:r>
              <a:rPr lang="en-US" altLang="ja-JP" sz="2951" dirty="0">
                <a:solidFill>
                  <a:srgbClr val="FFFFFF"/>
                </a:solidFill>
                <a:latin typeface="Bebas Neue Bold"/>
              </a:rPr>
              <a:t>HOT </a:t>
            </a:r>
            <a:r>
              <a:rPr lang="en-US" altLang="ja-JP" sz="2951">
                <a:solidFill>
                  <a:srgbClr val="FFFFFF"/>
                </a:solidFill>
                <a:latin typeface="Bebas Neue Bold"/>
              </a:rPr>
              <a:t>SPRING</a:t>
            </a:r>
            <a:r>
              <a:rPr lang="ja-JP" altLang="en-US" sz="2951" dirty="0">
                <a:solidFill>
                  <a:srgbClr val="FFFFFF"/>
                </a:solidFill>
                <a:latin typeface="Bebas Neue Bold"/>
              </a:rPr>
              <a:t>　</a:t>
            </a:r>
            <a:r>
              <a:rPr lang="en-US" altLang="ja-JP" sz="2951" dirty="0">
                <a:solidFill>
                  <a:srgbClr val="FFFFFF"/>
                </a:solidFill>
                <a:latin typeface="Bebas Neue Bold"/>
              </a:rPr>
              <a:t>OF</a:t>
            </a:r>
            <a:endParaRPr lang="en-US" sz="2951" dirty="0">
              <a:solidFill>
                <a:srgbClr val="FFFFFF"/>
              </a:solidFill>
              <a:latin typeface="Bebas Neue Bold"/>
            </a:endParaRPr>
          </a:p>
        </p:txBody>
      </p:sp>
      <p:grpSp>
        <p:nvGrpSpPr>
          <p:cNvPr id="12" name="Group 12"/>
          <p:cNvGrpSpPr/>
          <p:nvPr/>
        </p:nvGrpSpPr>
        <p:grpSpPr>
          <a:xfrm>
            <a:off x="1804739" y="4225631"/>
            <a:ext cx="383444" cy="438114"/>
            <a:chOff x="0" y="-14287"/>
            <a:chExt cx="132884" cy="151831"/>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14287"/>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#4</a:t>
              </a:r>
            </a:p>
          </p:txBody>
        </p:sp>
      </p:grpSp>
      <p:sp>
        <p:nvSpPr>
          <p:cNvPr id="15" name="TextBox 15"/>
          <p:cNvSpPr txBox="1"/>
          <p:nvPr/>
        </p:nvSpPr>
        <p:spPr>
          <a:xfrm>
            <a:off x="2377027" y="4254788"/>
            <a:ext cx="2322357"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Demonstration</a:t>
            </a:r>
            <a:endParaRPr lang="en-US" sz="2196" dirty="0">
              <a:solidFill>
                <a:srgbClr val="FFFFFF"/>
              </a:solidFill>
              <a:latin typeface="Montserrat Bold"/>
            </a:endParaRPr>
          </a:p>
        </p:txBody>
      </p:sp>
      <p:sp>
        <p:nvSpPr>
          <p:cNvPr id="8" name="テキスト ボックス 7">
            <a:extLst>
              <a:ext uri="{FF2B5EF4-FFF2-40B4-BE49-F238E27FC236}">
                <a16:creationId xmlns:a16="http://schemas.microsoft.com/office/drawing/2014/main" id="{1D4109D9-F3AE-ED03-1F84-4784F008E9DD}"/>
              </a:ext>
            </a:extLst>
          </p:cNvPr>
          <p:cNvSpPr txBox="1"/>
          <p:nvPr/>
        </p:nvSpPr>
        <p:spPr>
          <a:xfrm>
            <a:off x="2226291" y="7997630"/>
            <a:ext cx="1727584" cy="613886"/>
          </a:xfrm>
          <a:prstGeom prst="rect">
            <a:avLst/>
          </a:prstGeom>
          <a:noFill/>
        </p:spPr>
        <p:txBody>
          <a:bodyPr wrap="square" rtlCol="0">
            <a:spAutoFit/>
          </a:bodyPr>
          <a:lstStyle/>
          <a:p>
            <a:pPr algn="l">
              <a:lnSpc>
                <a:spcPts val="4454"/>
              </a:lnSpc>
            </a:pPr>
            <a:r>
              <a:rPr lang="en-US" altLang="ja-JP" sz="2800" dirty="0">
                <a:solidFill>
                  <a:srgbClr val="252525"/>
                </a:solidFill>
                <a:latin typeface="Montserrat Bold"/>
              </a:rPr>
              <a:t>Start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mph" presetSubtype="0" fill="hold" nodeType="clickEffect">
                                  <p:stCondLst>
                                    <p:cond delay="0"/>
                                  </p:stCondLst>
                                  <p:childTnLst>
                                    <p:animEffect transition="out" filter="fade">
                                      <p:cBhvr>
                                        <p:cTn id="13" dur="500" tmFilter="0, 0; .2, .5; .8, .5; 1, 0"/>
                                        <p:tgtEl>
                                          <p:spTgt spid="4"/>
                                        </p:tgtEl>
                                      </p:cBhvr>
                                    </p:animEffect>
                                    <p:animScale>
                                      <p:cBhvr>
                                        <p:cTn id="14"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4666697" y="5565280"/>
            <a:ext cx="3802891" cy="729951"/>
            <a:chOff x="0" y="0"/>
            <a:chExt cx="963878" cy="185013"/>
          </a:xfrm>
        </p:grpSpPr>
        <p:sp>
          <p:nvSpPr>
            <p:cNvPr id="7" name="Freeform 7"/>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dirty="0"/>
            </a:p>
          </p:txBody>
        </p:sp>
        <p:sp>
          <p:nvSpPr>
            <p:cNvPr id="8" name="TextBox 8"/>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コンセプト</a:t>
              </a:r>
              <a:endParaRPr lang="en-US" sz="2400" b="1" dirty="0">
                <a:solidFill>
                  <a:srgbClr val="FFFFFF"/>
                </a:solidFill>
                <a:latin typeface="Montserrat Bold"/>
              </a:endParaRPr>
            </a:p>
          </p:txBody>
        </p:sp>
      </p:grpSp>
      <p:grpSp>
        <p:nvGrpSpPr>
          <p:cNvPr id="9" name="Group 9"/>
          <p:cNvGrpSpPr/>
          <p:nvPr/>
        </p:nvGrpSpPr>
        <p:grpSpPr>
          <a:xfrm>
            <a:off x="8829109" y="5565280"/>
            <a:ext cx="3802891" cy="729951"/>
            <a:chOff x="0" y="0"/>
            <a:chExt cx="963878" cy="185013"/>
          </a:xfrm>
        </p:grpSpPr>
        <p:sp>
          <p:nvSpPr>
            <p:cNvPr id="10" name="Freeform 10"/>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1" name="TextBox 11"/>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注目ポイント</a:t>
              </a:r>
              <a:endParaRPr lang="en-US" sz="2400" b="1" dirty="0">
                <a:solidFill>
                  <a:srgbClr val="FFFFFF"/>
                </a:solidFill>
                <a:latin typeface="Montserrat Bold"/>
              </a:endParaRPr>
            </a:p>
          </p:txBody>
        </p:sp>
      </p:grpSp>
      <p:grpSp>
        <p:nvGrpSpPr>
          <p:cNvPr id="12" name="Group 12"/>
          <p:cNvGrpSpPr/>
          <p:nvPr/>
        </p:nvGrpSpPr>
        <p:grpSpPr>
          <a:xfrm>
            <a:off x="4666696" y="7753986"/>
            <a:ext cx="3802891" cy="729951"/>
            <a:chOff x="0" y="0"/>
            <a:chExt cx="963878" cy="185013"/>
          </a:xfrm>
        </p:grpSpPr>
        <p:sp>
          <p:nvSpPr>
            <p:cNvPr id="13" name="Freeform 13"/>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4" name="TextBox 14"/>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個人紹介</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grpSp>
        <p:nvGrpSpPr>
          <p:cNvPr id="26" name="Group 12">
            <a:extLst>
              <a:ext uri="{FF2B5EF4-FFF2-40B4-BE49-F238E27FC236}">
                <a16:creationId xmlns:a16="http://schemas.microsoft.com/office/drawing/2014/main" id="{D30F7B5D-6633-B726-3F56-F3479E03D807}"/>
              </a:ext>
            </a:extLst>
          </p:cNvPr>
          <p:cNvGrpSpPr/>
          <p:nvPr/>
        </p:nvGrpSpPr>
        <p:grpSpPr>
          <a:xfrm>
            <a:off x="4673231" y="6630673"/>
            <a:ext cx="3802891" cy="729951"/>
            <a:chOff x="0" y="0"/>
            <a:chExt cx="963878" cy="185013"/>
          </a:xfrm>
        </p:grpSpPr>
        <p:sp>
          <p:nvSpPr>
            <p:cNvPr id="27" name="Freeform 13">
              <a:extLst>
                <a:ext uri="{FF2B5EF4-FFF2-40B4-BE49-F238E27FC236}">
                  <a16:creationId xmlns:a16="http://schemas.microsoft.com/office/drawing/2014/main" id="{B1E35280-85DA-3039-FC64-CE1759AA7BB6}"/>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8" name="TextBox 14">
              <a:extLst>
                <a:ext uri="{FF2B5EF4-FFF2-40B4-BE49-F238E27FC236}">
                  <a16:creationId xmlns:a16="http://schemas.microsoft.com/office/drawing/2014/main" id="{06CB8383-9CF9-0232-33D0-0DB7662D3DE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デモンストレーション</a:t>
              </a:r>
              <a:endParaRPr lang="en-US" sz="2400" b="1" dirty="0">
                <a:solidFill>
                  <a:srgbClr val="FFFFFF"/>
                </a:solidFill>
                <a:latin typeface="Montserrat Bold"/>
              </a:endParaRPr>
            </a:p>
          </p:txBody>
        </p:sp>
      </p:gr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#2</a:t>
              </a:r>
            </a:p>
          </p:txBody>
        </p:sp>
      </p:grpSp>
      <p:grpSp>
        <p:nvGrpSpPr>
          <p:cNvPr id="2" name="グループ化 1">
            <a:extLst>
              <a:ext uri="{FF2B5EF4-FFF2-40B4-BE49-F238E27FC236}">
                <a16:creationId xmlns:a16="http://schemas.microsoft.com/office/drawing/2014/main" id="{505649F0-DA74-2CCA-72C9-1ED5C6782C7C}"/>
              </a:ext>
            </a:extLst>
          </p:cNvPr>
          <p:cNvGrpSpPr/>
          <p:nvPr/>
        </p:nvGrpSpPr>
        <p:grpSpPr>
          <a:xfrm>
            <a:off x="8829108" y="6480354"/>
            <a:ext cx="3802892" cy="882816"/>
            <a:chOff x="8829108" y="6480354"/>
            <a:chExt cx="3802892" cy="882816"/>
          </a:xfrm>
        </p:grpSpPr>
        <p:grpSp>
          <p:nvGrpSpPr>
            <p:cNvPr id="41" name="Group 12">
              <a:extLst>
                <a:ext uri="{FF2B5EF4-FFF2-40B4-BE49-F238E27FC236}">
                  <a16:creationId xmlns:a16="http://schemas.microsoft.com/office/drawing/2014/main" id="{E83EEB96-FBDD-AB03-D58B-4D7D2AEF9F63}"/>
                </a:ext>
              </a:extLst>
            </p:cNvPr>
            <p:cNvGrpSpPr/>
            <p:nvPr/>
          </p:nvGrpSpPr>
          <p:grpSpPr>
            <a:xfrm>
              <a:off x="8829108" y="6633219"/>
              <a:ext cx="3802891" cy="729951"/>
              <a:chOff x="0" y="0"/>
              <a:chExt cx="963878" cy="185013"/>
            </a:xfrm>
          </p:grpSpPr>
          <p:sp>
            <p:nvSpPr>
              <p:cNvPr id="43" name="TextBox 14">
                <a:extLst>
                  <a:ext uri="{FF2B5EF4-FFF2-40B4-BE49-F238E27FC236}">
                    <a16:creationId xmlns:a16="http://schemas.microsoft.com/office/drawing/2014/main" id="{0D2ACA3E-2E81-7CD6-247C-C0A81D9146C4}"/>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endParaRPr lang="en-US" sz="1895" dirty="0">
                  <a:solidFill>
                    <a:srgbClr val="252525"/>
                  </a:solidFill>
                  <a:latin typeface="Montserrat Bold"/>
                </a:endParaRPr>
              </a:p>
            </p:txBody>
          </p:sp>
          <p:sp>
            <p:nvSpPr>
              <p:cNvPr id="42" name="Freeform 13">
                <a:extLst>
                  <a:ext uri="{FF2B5EF4-FFF2-40B4-BE49-F238E27FC236}">
                    <a16:creationId xmlns:a16="http://schemas.microsoft.com/office/drawing/2014/main" id="{08F8ECBF-1CE6-F84D-1680-0CEF093DC040}"/>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FFFFFF"/>
              </a:solidFill>
              <a:ln cap="sq">
                <a:noFill/>
                <a:prstDash val="solid"/>
                <a:miter/>
              </a:ln>
            </p:spPr>
            <p:txBody>
              <a:bodyPr/>
              <a:lstStyle/>
              <a:p>
                <a:endParaRPr lang="ja-JP" altLang="en-US"/>
              </a:p>
            </p:txBody>
          </p:sp>
        </p:grpSp>
        <p:sp>
          <p:nvSpPr>
            <p:cNvPr id="17" name="TextBox 17"/>
            <p:cNvSpPr txBox="1"/>
            <p:nvPr/>
          </p:nvSpPr>
          <p:spPr>
            <a:xfrm>
              <a:off x="8829109" y="6480354"/>
              <a:ext cx="3802891" cy="880271"/>
            </a:xfrm>
            <a:prstGeom prst="rect">
              <a:avLst/>
            </a:prstGeom>
          </p:spPr>
          <p:txBody>
            <a:bodyPr lIns="50800" tIns="50800" rIns="50800" bIns="50800" rtlCol="0" anchor="ctr"/>
            <a:lstStyle/>
            <a:p>
              <a:pPr algn="ctr">
                <a:lnSpc>
                  <a:spcPts val="2653"/>
                </a:lnSpc>
              </a:pPr>
              <a:r>
                <a:rPr lang="ja-JP" altLang="en-US" sz="2400" b="1" dirty="0">
                  <a:latin typeface="Montserrat Bold"/>
                </a:rPr>
                <a:t>チームワーク</a:t>
              </a:r>
              <a:endParaRPr lang="en-US" sz="2400" b="1" dirty="0">
                <a:latin typeface="Montserrat Bold"/>
              </a:endParaRPr>
            </a:p>
          </p:txBody>
        </p:sp>
      </p:grpSp>
    </p:spTree>
    <p:extLst>
      <p:ext uri="{BB962C8B-B14F-4D97-AF65-F5344CB8AC3E}">
        <p14:creationId xmlns:p14="http://schemas.microsoft.com/office/powerpoint/2010/main" val="146368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65" name="Group 2">
            <a:extLst>
              <a:ext uri="{FF2B5EF4-FFF2-40B4-BE49-F238E27FC236}">
                <a16:creationId xmlns:a16="http://schemas.microsoft.com/office/drawing/2014/main" id="{68FA09B7-07BD-DE79-A69E-2DE9C3405EF1}"/>
              </a:ext>
            </a:extLst>
          </p:cNvPr>
          <p:cNvGrpSpPr/>
          <p:nvPr/>
        </p:nvGrpSpPr>
        <p:grpSpPr>
          <a:xfrm>
            <a:off x="1992217" y="2687151"/>
            <a:ext cx="13996477" cy="6633977"/>
            <a:chOff x="0" y="0"/>
            <a:chExt cx="3226502" cy="1562839"/>
          </a:xfrm>
        </p:grpSpPr>
        <p:sp>
          <p:nvSpPr>
            <p:cNvPr id="66" name="Freeform 3">
              <a:extLst>
                <a:ext uri="{FF2B5EF4-FFF2-40B4-BE49-F238E27FC236}">
                  <a16:creationId xmlns:a16="http://schemas.microsoft.com/office/drawing/2014/main" id="{9C691F03-B9F4-2590-BB02-1928AC953CFC}"/>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67" name="TextBox 4">
              <a:extLst>
                <a:ext uri="{FF2B5EF4-FFF2-40B4-BE49-F238E27FC236}">
                  <a16:creationId xmlns:a16="http://schemas.microsoft.com/office/drawing/2014/main" id="{85C51763-41BB-126B-A000-8F48A643F22F}"/>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2" name="Group 22"/>
          <p:cNvGrpSpPr/>
          <p:nvPr/>
        </p:nvGrpSpPr>
        <p:grpSpPr>
          <a:xfrm>
            <a:off x="1073516" y="1902198"/>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25" name="TextBox 25"/>
          <p:cNvSpPr txBox="1"/>
          <p:nvPr/>
        </p:nvSpPr>
        <p:spPr>
          <a:xfrm>
            <a:off x="1901798" y="1890129"/>
            <a:ext cx="4365652"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create teamwork</a:t>
            </a:r>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659748" y="697249"/>
            <a:ext cx="8916556" cy="1844848"/>
            <a:chOff x="-414461" y="-58093"/>
            <a:chExt cx="1417677" cy="467594"/>
          </a:xfrm>
          <a:solidFill>
            <a:srgbClr val="151515"/>
          </a:solidFill>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grp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a:grpFill/>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172803" y="420594"/>
            <a:ext cx="4954222" cy="2128788"/>
          </a:xfrm>
          <a:prstGeom prst="rect">
            <a:avLst/>
          </a:prstGeom>
          <a:noFill/>
        </p:spPr>
        <p:txBody>
          <a:bodyPr wrap="square" rtlCol="0">
            <a:spAutoFit/>
          </a:bodyPr>
          <a:lstStyle/>
          <a:p>
            <a:pPr algn="ctr">
              <a:lnSpc>
                <a:spcPts val="8921"/>
              </a:lnSpc>
            </a:pPr>
            <a:r>
              <a:rPr lang="en-US" altLang="ja-JP" sz="6600" dirty="0">
                <a:solidFill>
                  <a:srgbClr val="CF0001"/>
                </a:solidFill>
                <a:latin typeface="Bebas Neue Bold"/>
              </a:rPr>
              <a:t>NEWYORKERS</a:t>
            </a:r>
          </a:p>
          <a:p>
            <a:pPr algn="ctr">
              <a:lnSpc>
                <a:spcPts val="8921"/>
              </a:lnSpc>
            </a:pPr>
            <a:endParaRPr lang="en-US" altLang="ja-JP" sz="1800" dirty="0">
              <a:solidFill>
                <a:srgbClr val="CF0001"/>
              </a:solidFill>
              <a:latin typeface="Bebas Neue Bold"/>
            </a:endParaRPr>
          </a:p>
        </p:txBody>
      </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6" name="テキスト ボックス 45">
            <a:extLst>
              <a:ext uri="{FF2B5EF4-FFF2-40B4-BE49-F238E27FC236}">
                <a16:creationId xmlns:a16="http://schemas.microsoft.com/office/drawing/2014/main" id="{205E298B-8628-5AD2-7EFD-0E862733C724}"/>
              </a:ext>
            </a:extLst>
          </p:cNvPr>
          <p:cNvSpPr txBox="1"/>
          <p:nvPr/>
        </p:nvSpPr>
        <p:spPr>
          <a:xfrm>
            <a:off x="8900624" y="754438"/>
            <a:ext cx="5226633" cy="584775"/>
          </a:xfrm>
          <a:prstGeom prst="rect">
            <a:avLst/>
          </a:prstGeom>
          <a:noFill/>
        </p:spPr>
        <p:txBody>
          <a:bodyPr wrap="square" rtlCol="0">
            <a:spAutoFit/>
          </a:bodyPr>
          <a:lstStyle/>
          <a:p>
            <a:r>
              <a:rPr kumimoji="1" lang="en-US" altLang="ja-JP" sz="3200" dirty="0">
                <a:solidFill>
                  <a:schemeClr val="bg1"/>
                </a:solidFill>
              </a:rPr>
              <a:t>Teamwork</a:t>
            </a:r>
            <a:endParaRPr kumimoji="1" lang="ja-JP" altLang="en-US" sz="3200" dirty="0">
              <a:solidFill>
                <a:schemeClr val="bg1"/>
              </a:solidFill>
            </a:endParaRPr>
          </a:p>
        </p:txBody>
      </p:sp>
      <p:grpSp>
        <p:nvGrpSpPr>
          <p:cNvPr id="5" name="グループ化 4">
            <a:extLst>
              <a:ext uri="{FF2B5EF4-FFF2-40B4-BE49-F238E27FC236}">
                <a16:creationId xmlns:a16="http://schemas.microsoft.com/office/drawing/2014/main" id="{641E628C-A817-D755-6BDF-A6AEE100F77F}"/>
              </a:ext>
            </a:extLst>
          </p:cNvPr>
          <p:cNvGrpSpPr/>
          <p:nvPr/>
        </p:nvGrpSpPr>
        <p:grpSpPr>
          <a:xfrm>
            <a:off x="993190" y="2771549"/>
            <a:ext cx="5637762" cy="6810220"/>
            <a:chOff x="993190" y="2771549"/>
            <a:chExt cx="5637762" cy="6810220"/>
          </a:xfrm>
        </p:grpSpPr>
        <p:grpSp>
          <p:nvGrpSpPr>
            <p:cNvPr id="9" name="グループ化 8">
              <a:extLst>
                <a:ext uri="{FF2B5EF4-FFF2-40B4-BE49-F238E27FC236}">
                  <a16:creationId xmlns:a16="http://schemas.microsoft.com/office/drawing/2014/main" id="{015869AE-4336-A691-81C6-3D511CA24D15}"/>
                </a:ext>
              </a:extLst>
            </p:cNvPr>
            <p:cNvGrpSpPr/>
            <p:nvPr/>
          </p:nvGrpSpPr>
          <p:grpSpPr>
            <a:xfrm rot="16200000">
              <a:off x="188953" y="3575786"/>
              <a:ext cx="6810220" cy="5201746"/>
              <a:chOff x="8822022" y="4147265"/>
              <a:chExt cx="14131415" cy="1547143"/>
            </a:xfrm>
          </p:grpSpPr>
          <p:sp>
            <p:nvSpPr>
              <p:cNvPr id="51" name="矢印: 五方向 50">
                <a:extLst>
                  <a:ext uri="{FF2B5EF4-FFF2-40B4-BE49-F238E27FC236}">
                    <a16:creationId xmlns:a16="http://schemas.microsoft.com/office/drawing/2014/main" id="{6F090505-5B7F-5BAF-1CA0-6264BF654030}"/>
                  </a:ext>
                </a:extLst>
              </p:cNvPr>
              <p:cNvSpPr/>
              <p:nvPr/>
            </p:nvSpPr>
            <p:spPr>
              <a:xfrm>
                <a:off x="8822022" y="4147265"/>
                <a:ext cx="14131415" cy="1301132"/>
              </a:xfrm>
              <a:prstGeom prst="homePlate">
                <a:avLst>
                  <a:gd name="adj" fmla="val 23867"/>
                </a:avLst>
              </a:prstGeom>
              <a:solidFill>
                <a:srgbClr val="D800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テキスト ボックス 59">
                <a:extLst>
                  <a:ext uri="{FF2B5EF4-FFF2-40B4-BE49-F238E27FC236}">
                    <a16:creationId xmlns:a16="http://schemas.microsoft.com/office/drawing/2014/main" id="{E5E7142D-2609-1CD8-24E4-D67DE30D8A3D}"/>
                  </a:ext>
                </a:extLst>
              </p:cNvPr>
              <p:cNvSpPr txBox="1"/>
              <p:nvPr/>
            </p:nvSpPr>
            <p:spPr>
              <a:xfrm rot="5400000">
                <a:off x="17631013" y="2626771"/>
                <a:ext cx="1473160" cy="4662114"/>
              </a:xfrm>
              <a:prstGeom prst="rect">
                <a:avLst/>
              </a:prstGeom>
              <a:noFill/>
            </p:spPr>
            <p:txBody>
              <a:bodyPr wrap="square" rtlCol="0">
                <a:spAutoFit/>
              </a:bodyPr>
              <a:lstStyle/>
              <a:p>
                <a:r>
                  <a:rPr kumimoji="1" lang="en-US" altLang="ja-JP" sz="5400" u="sng" dirty="0">
                    <a:solidFill>
                      <a:schemeClr val="bg1"/>
                    </a:solidFill>
                    <a:latin typeface="HGPｺﾞｼｯｸM" panose="020B0600000000000000" pitchFamily="50" charset="-128"/>
                    <a:ea typeface="HGPｺﾞｼｯｸM" panose="020B0600000000000000" pitchFamily="50" charset="-128"/>
                  </a:rPr>
                  <a:t>1.</a:t>
                </a:r>
                <a:r>
                  <a:rPr kumimoji="1" lang="ja-JP" altLang="en-US" sz="5400" u="sng" dirty="0">
                    <a:solidFill>
                      <a:schemeClr val="bg1"/>
                    </a:solidFill>
                    <a:latin typeface="HGPｺﾞｼｯｸM" panose="020B0600000000000000" pitchFamily="50" charset="-128"/>
                    <a:ea typeface="HGPｺﾞｼｯｸM" panose="020B0600000000000000" pitchFamily="50" charset="-128"/>
                  </a:rPr>
                  <a:t>ポジティブ</a:t>
                </a:r>
                <a:endParaRPr kumimoji="1" lang="en-US" altLang="ja-JP" sz="5400" u="sng" dirty="0">
                  <a:solidFill>
                    <a:schemeClr val="bg1"/>
                  </a:solidFill>
                  <a:latin typeface="HGPｺﾞｼｯｸM" panose="020B0600000000000000" pitchFamily="50" charset="-128"/>
                  <a:ea typeface="HGPｺﾞｼｯｸM" panose="020B0600000000000000" pitchFamily="50" charset="-128"/>
                </a:endParaRPr>
              </a:p>
              <a:p>
                <a:endParaRPr kumimoji="1" lang="en-US" altLang="ja-JP" sz="5400" u="sng" dirty="0">
                  <a:solidFill>
                    <a:schemeClr val="bg1"/>
                  </a:solidFill>
                  <a:latin typeface="HGPｺﾞｼｯｸM" panose="020B0600000000000000" pitchFamily="50" charset="-128"/>
                  <a:ea typeface="HGPｺﾞｼｯｸM" panose="020B0600000000000000" pitchFamily="50" charset="-128"/>
                </a:endParaRPr>
              </a:p>
              <a:p>
                <a:endParaRPr kumimoji="1" lang="ja-JP" altLang="en-US" sz="3200" u="sng" dirty="0">
                  <a:solidFill>
                    <a:schemeClr val="bg1"/>
                  </a:solidFill>
                  <a:latin typeface="HGPｺﾞｼｯｸM" panose="020B0600000000000000" pitchFamily="50" charset="-128"/>
                  <a:ea typeface="HGPｺﾞｼｯｸM" panose="020B0600000000000000" pitchFamily="50" charset="-128"/>
                </a:endParaRPr>
              </a:p>
            </p:txBody>
          </p:sp>
        </p:grpSp>
        <p:sp>
          <p:nvSpPr>
            <p:cNvPr id="2" name="テキスト ボックス 1">
              <a:extLst>
                <a:ext uri="{FF2B5EF4-FFF2-40B4-BE49-F238E27FC236}">
                  <a16:creationId xmlns:a16="http://schemas.microsoft.com/office/drawing/2014/main" id="{C2C0E5FD-FA0C-4032-B24F-A62EEF096BE3}"/>
                </a:ext>
              </a:extLst>
            </p:cNvPr>
            <p:cNvSpPr txBox="1"/>
            <p:nvPr/>
          </p:nvSpPr>
          <p:spPr>
            <a:xfrm>
              <a:off x="1677949" y="5143500"/>
              <a:ext cx="4953003" cy="707886"/>
            </a:xfrm>
            <a:prstGeom prst="rect">
              <a:avLst/>
            </a:prstGeom>
            <a:noFill/>
          </p:spPr>
          <p:txBody>
            <a:bodyPr wrap="square" rtlCol="0">
              <a:spAutoFit/>
            </a:bodyPr>
            <a:lstStyle/>
            <a:p>
              <a:r>
                <a:rPr kumimoji="1" lang="ja-JP" altLang="en-US" sz="4000" dirty="0">
                  <a:solidFill>
                    <a:schemeClr val="bg1"/>
                  </a:solidFill>
                  <a:latin typeface="HGPｺﾞｼｯｸM" panose="020B0600000000000000" pitchFamily="50" charset="-128"/>
                  <a:ea typeface="HGPｺﾞｼｯｸM" panose="020B0600000000000000" pitchFamily="50" charset="-128"/>
                </a:rPr>
                <a:t>日常での発言</a:t>
              </a:r>
            </a:p>
          </p:txBody>
        </p:sp>
        <p:sp>
          <p:nvSpPr>
            <p:cNvPr id="3" name="テキスト ボックス 2">
              <a:extLst>
                <a:ext uri="{FF2B5EF4-FFF2-40B4-BE49-F238E27FC236}">
                  <a16:creationId xmlns:a16="http://schemas.microsoft.com/office/drawing/2014/main" id="{89A4A971-29DD-82D6-B972-F0122A901565}"/>
                </a:ext>
              </a:extLst>
            </p:cNvPr>
            <p:cNvSpPr txBox="1"/>
            <p:nvPr/>
          </p:nvSpPr>
          <p:spPr>
            <a:xfrm>
              <a:off x="1186772" y="6056648"/>
              <a:ext cx="4277778" cy="2062103"/>
            </a:xfrm>
            <a:prstGeom prst="rect">
              <a:avLst/>
            </a:prstGeom>
            <a:noFill/>
          </p:spPr>
          <p:txBody>
            <a:bodyPr wrap="square" rtlCol="0">
              <a:spAutoFit/>
            </a:bodyPr>
            <a:lstStyle/>
            <a:p>
              <a:pPr algn="ctr"/>
              <a:r>
                <a:rPr kumimoji="1" lang="ja-JP" altLang="en-US" sz="3200" dirty="0">
                  <a:solidFill>
                    <a:schemeClr val="bg1"/>
                  </a:solidFill>
                </a:rPr>
                <a:t>「勉強になった！」</a:t>
              </a:r>
              <a:endParaRPr kumimoji="1" lang="en-US" altLang="ja-JP" sz="3200" dirty="0">
                <a:solidFill>
                  <a:schemeClr val="bg1"/>
                </a:solidFill>
              </a:endParaRPr>
            </a:p>
            <a:p>
              <a:pPr algn="ctr"/>
              <a:r>
                <a:rPr kumimoji="1" lang="ja-JP" altLang="en-US" sz="3200" dirty="0">
                  <a:solidFill>
                    <a:schemeClr val="bg1"/>
                  </a:solidFill>
                </a:rPr>
                <a:t>「頑張ろう！」</a:t>
              </a:r>
              <a:endParaRPr kumimoji="1" lang="en-US" altLang="ja-JP" sz="3200" dirty="0">
                <a:solidFill>
                  <a:schemeClr val="bg1"/>
                </a:solidFill>
              </a:endParaRPr>
            </a:p>
            <a:p>
              <a:pPr algn="ctr"/>
              <a:r>
                <a:rPr kumimoji="1" lang="ja-JP" altLang="en-US" sz="3200" dirty="0">
                  <a:solidFill>
                    <a:schemeClr val="bg1"/>
                  </a:solidFill>
                </a:rPr>
                <a:t>「その案いいね！」</a:t>
              </a:r>
              <a:endParaRPr kumimoji="1" lang="en-US" altLang="ja-JP" sz="3200" dirty="0">
                <a:solidFill>
                  <a:schemeClr val="bg1"/>
                </a:solidFill>
              </a:endParaRPr>
            </a:p>
            <a:p>
              <a:pPr algn="ctr"/>
              <a:endParaRPr kumimoji="1" lang="ja-JP" altLang="en-US" sz="3200" dirty="0">
                <a:solidFill>
                  <a:schemeClr val="bg1"/>
                </a:solidFill>
              </a:endParaRPr>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05B7ED8F-6AA3-1550-8E2A-12FA5E195B8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67646" y="7694636"/>
              <a:ext cx="2687330" cy="1693018"/>
            </a:xfrm>
            <a:prstGeom prst="rect">
              <a:avLst/>
            </a:prstGeom>
          </p:spPr>
        </p:pic>
      </p:grpSp>
      <p:grpSp>
        <p:nvGrpSpPr>
          <p:cNvPr id="39" name="グループ化 38">
            <a:extLst>
              <a:ext uri="{FF2B5EF4-FFF2-40B4-BE49-F238E27FC236}">
                <a16:creationId xmlns:a16="http://schemas.microsoft.com/office/drawing/2014/main" id="{A69F16CC-AE50-AA24-3C2E-AA20D9AB1FCB}"/>
              </a:ext>
            </a:extLst>
          </p:cNvPr>
          <p:cNvGrpSpPr/>
          <p:nvPr/>
        </p:nvGrpSpPr>
        <p:grpSpPr>
          <a:xfrm>
            <a:off x="6450316" y="2687151"/>
            <a:ext cx="5676629" cy="6950009"/>
            <a:chOff x="6450316" y="2687151"/>
            <a:chExt cx="5676629" cy="6950009"/>
          </a:xfrm>
        </p:grpSpPr>
        <p:grpSp>
          <p:nvGrpSpPr>
            <p:cNvPr id="12" name="グループ化 11">
              <a:extLst>
                <a:ext uri="{FF2B5EF4-FFF2-40B4-BE49-F238E27FC236}">
                  <a16:creationId xmlns:a16="http://schemas.microsoft.com/office/drawing/2014/main" id="{32136F5E-4A99-D2CA-39F8-3A0234A48DCA}"/>
                </a:ext>
              </a:extLst>
            </p:cNvPr>
            <p:cNvGrpSpPr/>
            <p:nvPr/>
          </p:nvGrpSpPr>
          <p:grpSpPr>
            <a:xfrm>
              <a:off x="6450316" y="2687151"/>
              <a:ext cx="5676629" cy="6950009"/>
              <a:chOff x="6450316" y="2687151"/>
              <a:chExt cx="5676629" cy="6950009"/>
            </a:xfrm>
          </p:grpSpPr>
          <p:sp>
            <p:nvSpPr>
              <p:cNvPr id="28" name="矢印: 五方向 27">
                <a:extLst>
                  <a:ext uri="{FF2B5EF4-FFF2-40B4-BE49-F238E27FC236}">
                    <a16:creationId xmlns:a16="http://schemas.microsoft.com/office/drawing/2014/main" id="{C70DF350-A14A-A1D9-0836-2A70C0A1711D}"/>
                  </a:ext>
                </a:extLst>
              </p:cNvPr>
              <p:cNvSpPr/>
              <p:nvPr/>
            </p:nvSpPr>
            <p:spPr>
              <a:xfrm rot="16200000">
                <a:off x="5350812" y="3786655"/>
                <a:ext cx="6950009" cy="4751001"/>
              </a:xfrm>
              <a:prstGeom prst="homePlate">
                <a:avLst>
                  <a:gd name="adj" fmla="val 23867"/>
                </a:avLst>
              </a:prstGeom>
              <a:solidFill>
                <a:srgbClr val="D800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6" name="グループ化 5">
                <a:extLst>
                  <a:ext uri="{FF2B5EF4-FFF2-40B4-BE49-F238E27FC236}">
                    <a16:creationId xmlns:a16="http://schemas.microsoft.com/office/drawing/2014/main" id="{AB28FB6A-FD9C-20A2-E813-AEBF6DD97AC8}"/>
                  </a:ext>
                </a:extLst>
              </p:cNvPr>
              <p:cNvGrpSpPr/>
              <p:nvPr/>
            </p:nvGrpSpPr>
            <p:grpSpPr>
              <a:xfrm>
                <a:off x="6450316" y="3858177"/>
                <a:ext cx="5676629" cy="4357009"/>
                <a:chOff x="6450316" y="3858177"/>
                <a:chExt cx="5676629" cy="4357009"/>
              </a:xfrm>
            </p:grpSpPr>
            <p:sp>
              <p:nvSpPr>
                <p:cNvPr id="33" name="テキスト ボックス 32">
                  <a:extLst>
                    <a:ext uri="{FF2B5EF4-FFF2-40B4-BE49-F238E27FC236}">
                      <a16:creationId xmlns:a16="http://schemas.microsoft.com/office/drawing/2014/main" id="{6E3F5125-16EB-A9F2-D038-50713D3906A5}"/>
                    </a:ext>
                  </a:extLst>
                </p:cNvPr>
                <p:cNvSpPr txBox="1"/>
                <p:nvPr/>
              </p:nvSpPr>
              <p:spPr>
                <a:xfrm>
                  <a:off x="6737926" y="3858177"/>
                  <a:ext cx="4953003" cy="1754326"/>
                </a:xfrm>
                <a:prstGeom prst="rect">
                  <a:avLst/>
                </a:prstGeom>
                <a:noFill/>
              </p:spPr>
              <p:txBody>
                <a:bodyPr wrap="square" rtlCol="0">
                  <a:spAutoFit/>
                </a:bodyPr>
                <a:lstStyle/>
                <a:p>
                  <a:r>
                    <a:rPr kumimoji="1" lang="en-US" altLang="ja-JP" sz="5400" u="sng" dirty="0">
                      <a:solidFill>
                        <a:schemeClr val="bg1"/>
                      </a:solidFill>
                      <a:latin typeface="HGPｺﾞｼｯｸM" panose="020B0600000000000000" pitchFamily="50" charset="-128"/>
                      <a:ea typeface="HGPｺﾞｼｯｸM" panose="020B0600000000000000" pitchFamily="50" charset="-128"/>
                    </a:rPr>
                    <a:t>2.</a:t>
                  </a:r>
                  <a:r>
                    <a:rPr kumimoji="1" lang="ja-JP" altLang="en-US" sz="5400" u="sng" dirty="0">
                      <a:solidFill>
                        <a:schemeClr val="bg1"/>
                      </a:solidFill>
                      <a:latin typeface="HGPｺﾞｼｯｸM" panose="020B0600000000000000" pitchFamily="50" charset="-128"/>
                      <a:ea typeface="HGPｺﾞｼｯｸM" panose="020B0600000000000000" pitchFamily="50" charset="-128"/>
                    </a:rPr>
                    <a:t>意見を言える</a:t>
                  </a:r>
                  <a:endParaRPr kumimoji="1" lang="en-US" altLang="ja-JP" sz="5400" u="sng" dirty="0">
                    <a:solidFill>
                      <a:schemeClr val="bg1"/>
                    </a:solidFill>
                    <a:latin typeface="HGPｺﾞｼｯｸM" panose="020B0600000000000000" pitchFamily="50" charset="-128"/>
                    <a:ea typeface="HGPｺﾞｼｯｸM" panose="020B0600000000000000" pitchFamily="50" charset="-128"/>
                  </a:endParaRPr>
                </a:p>
                <a:p>
                  <a:endParaRPr kumimoji="1" lang="en-US" altLang="ja-JP" sz="5400" u="sng" dirty="0">
                    <a:solidFill>
                      <a:schemeClr val="bg1"/>
                    </a:solidFill>
                    <a:latin typeface="HGPｺﾞｼｯｸM" panose="020B0600000000000000" pitchFamily="50" charset="-128"/>
                    <a:ea typeface="HGPｺﾞｼｯｸM" panose="020B0600000000000000" pitchFamily="50" charset="-128"/>
                  </a:endParaRPr>
                </a:p>
              </p:txBody>
            </p:sp>
            <p:sp>
              <p:nvSpPr>
                <p:cNvPr id="4" name="テキスト ボックス 3">
                  <a:extLst>
                    <a:ext uri="{FF2B5EF4-FFF2-40B4-BE49-F238E27FC236}">
                      <a16:creationId xmlns:a16="http://schemas.microsoft.com/office/drawing/2014/main" id="{0BB90B8B-9C28-BEA8-BC80-EE0A2477E1B0}"/>
                    </a:ext>
                  </a:extLst>
                </p:cNvPr>
                <p:cNvSpPr txBox="1"/>
                <p:nvPr/>
              </p:nvSpPr>
              <p:spPr>
                <a:xfrm>
                  <a:off x="7173942" y="5141061"/>
                  <a:ext cx="4953003" cy="856543"/>
                </a:xfrm>
                <a:prstGeom prst="rect">
                  <a:avLst/>
                </a:prstGeom>
                <a:noFill/>
              </p:spPr>
              <p:txBody>
                <a:bodyPr wrap="square" rtlCol="0">
                  <a:spAutoFit/>
                </a:bodyPr>
                <a:lstStyle/>
                <a:p>
                  <a:r>
                    <a:rPr kumimoji="1" lang="ja-JP" altLang="en-US" sz="4000" dirty="0">
                      <a:solidFill>
                        <a:schemeClr val="bg1"/>
                      </a:solidFill>
                      <a:latin typeface="HGPｺﾞｼｯｸM" panose="020B0600000000000000" pitchFamily="50" charset="-128"/>
                      <a:ea typeface="HGPｺﾞｼｯｸM" panose="020B0600000000000000" pitchFamily="50" charset="-128"/>
                    </a:rPr>
                    <a:t>全員が意見出す</a:t>
                  </a:r>
                </a:p>
              </p:txBody>
            </p:sp>
            <p:sp>
              <p:nvSpPr>
                <p:cNvPr id="8" name="テキスト ボックス 7">
                  <a:extLst>
                    <a:ext uri="{FF2B5EF4-FFF2-40B4-BE49-F238E27FC236}">
                      <a16:creationId xmlns:a16="http://schemas.microsoft.com/office/drawing/2014/main" id="{CE2ECD9C-D775-8FB3-C68D-581C3E79795A}"/>
                    </a:ext>
                  </a:extLst>
                </p:cNvPr>
                <p:cNvSpPr txBox="1"/>
                <p:nvPr/>
              </p:nvSpPr>
              <p:spPr>
                <a:xfrm>
                  <a:off x="6450316" y="6153083"/>
                  <a:ext cx="4861894" cy="2062103"/>
                </a:xfrm>
                <a:prstGeom prst="rect">
                  <a:avLst/>
                </a:prstGeom>
                <a:noFill/>
              </p:spPr>
              <p:txBody>
                <a:bodyPr wrap="square" rtlCol="0">
                  <a:spAutoFit/>
                </a:bodyPr>
                <a:lstStyle/>
                <a:p>
                  <a:pPr algn="ctr"/>
                  <a:r>
                    <a:rPr kumimoji="1" lang="ja-JP" altLang="en-US" sz="3200" dirty="0">
                      <a:solidFill>
                        <a:schemeClr val="bg1"/>
                      </a:solidFill>
                    </a:rPr>
                    <a:t>デザイン面</a:t>
                  </a:r>
                  <a:endParaRPr kumimoji="1" lang="en-US" altLang="ja-JP" sz="3200" dirty="0">
                    <a:solidFill>
                      <a:schemeClr val="bg1"/>
                    </a:solidFill>
                  </a:endParaRPr>
                </a:p>
                <a:p>
                  <a:pPr algn="ctr"/>
                  <a:endParaRPr kumimoji="1" lang="en-US" altLang="ja-JP" sz="3200" dirty="0">
                    <a:solidFill>
                      <a:schemeClr val="bg1"/>
                    </a:solidFill>
                  </a:endParaRPr>
                </a:p>
                <a:p>
                  <a:pPr algn="ctr"/>
                  <a:r>
                    <a:rPr kumimoji="1" lang="ja-JP" altLang="en-US" sz="3200" dirty="0">
                      <a:solidFill>
                        <a:schemeClr val="bg1"/>
                      </a:solidFill>
                    </a:rPr>
                    <a:t>プログラム面</a:t>
                  </a:r>
                  <a:endParaRPr kumimoji="1" lang="en-US" altLang="ja-JP" sz="3200" dirty="0">
                    <a:solidFill>
                      <a:schemeClr val="bg1"/>
                    </a:solidFill>
                  </a:endParaRPr>
                </a:p>
                <a:p>
                  <a:pPr algn="ctr"/>
                  <a:endParaRPr kumimoji="1" lang="en-US" altLang="ja-JP" sz="3200" dirty="0">
                    <a:solidFill>
                      <a:schemeClr val="bg1"/>
                    </a:solidFill>
                  </a:endParaRPr>
                </a:p>
              </p:txBody>
            </p:sp>
          </p:grpSp>
        </p:grpSp>
        <p:pic>
          <p:nvPicPr>
            <p:cNvPr id="37" name="図 36" descr="グラフィカル ユーザー インターフェイス&#10;&#10;自動的に生成された説明">
              <a:extLst>
                <a:ext uri="{FF2B5EF4-FFF2-40B4-BE49-F238E27FC236}">
                  <a16:creationId xmlns:a16="http://schemas.microsoft.com/office/drawing/2014/main" id="{F97849B6-7C4F-CADE-0BEB-46A63AAA374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647791" y="7760693"/>
              <a:ext cx="2274858" cy="1814199"/>
            </a:xfrm>
            <a:prstGeom prst="rect">
              <a:avLst/>
            </a:prstGeom>
          </p:spPr>
        </p:pic>
      </p:grpSp>
      <p:grpSp>
        <p:nvGrpSpPr>
          <p:cNvPr id="42" name="グループ化 41">
            <a:extLst>
              <a:ext uri="{FF2B5EF4-FFF2-40B4-BE49-F238E27FC236}">
                <a16:creationId xmlns:a16="http://schemas.microsoft.com/office/drawing/2014/main" id="{2397D14B-D582-995B-5BA7-8D8126B2E824}"/>
              </a:ext>
            </a:extLst>
          </p:cNvPr>
          <p:cNvGrpSpPr/>
          <p:nvPr/>
        </p:nvGrpSpPr>
        <p:grpSpPr>
          <a:xfrm>
            <a:off x="11488927" y="2678077"/>
            <a:ext cx="6275629" cy="6950011"/>
            <a:chOff x="11488927" y="2678077"/>
            <a:chExt cx="6275629" cy="6950011"/>
          </a:xfrm>
        </p:grpSpPr>
        <p:grpSp>
          <p:nvGrpSpPr>
            <p:cNvPr id="7" name="グループ化 6">
              <a:extLst>
                <a:ext uri="{FF2B5EF4-FFF2-40B4-BE49-F238E27FC236}">
                  <a16:creationId xmlns:a16="http://schemas.microsoft.com/office/drawing/2014/main" id="{368D40A4-1EE4-1CAE-3835-E479F0187D24}"/>
                </a:ext>
              </a:extLst>
            </p:cNvPr>
            <p:cNvGrpSpPr/>
            <p:nvPr/>
          </p:nvGrpSpPr>
          <p:grpSpPr>
            <a:xfrm>
              <a:off x="11488927" y="2678077"/>
              <a:ext cx="6275629" cy="6950011"/>
              <a:chOff x="11488927" y="2678077"/>
              <a:chExt cx="6275629" cy="6950011"/>
            </a:xfrm>
          </p:grpSpPr>
          <p:sp>
            <p:nvSpPr>
              <p:cNvPr id="32" name="矢印: 五方向 31">
                <a:extLst>
                  <a:ext uri="{FF2B5EF4-FFF2-40B4-BE49-F238E27FC236}">
                    <a16:creationId xmlns:a16="http://schemas.microsoft.com/office/drawing/2014/main" id="{603A2496-F8AC-5CAC-CDEF-1749215A0075}"/>
                  </a:ext>
                </a:extLst>
              </p:cNvPr>
              <p:cNvSpPr/>
              <p:nvPr/>
            </p:nvSpPr>
            <p:spPr>
              <a:xfrm rot="16200000">
                <a:off x="11020781" y="3944598"/>
                <a:ext cx="6950011" cy="4416970"/>
              </a:xfrm>
              <a:prstGeom prst="homePlate">
                <a:avLst>
                  <a:gd name="adj" fmla="val 23867"/>
                </a:avLst>
              </a:prstGeom>
              <a:solidFill>
                <a:srgbClr val="D80000">
                  <a:alpha val="5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テキスト ボックス 33">
                <a:extLst>
                  <a:ext uri="{FF2B5EF4-FFF2-40B4-BE49-F238E27FC236}">
                    <a16:creationId xmlns:a16="http://schemas.microsoft.com/office/drawing/2014/main" id="{EBB52C1B-B716-1AA4-F574-B6431001CCF9}"/>
                  </a:ext>
                </a:extLst>
              </p:cNvPr>
              <p:cNvSpPr txBox="1"/>
              <p:nvPr/>
            </p:nvSpPr>
            <p:spPr>
              <a:xfrm>
                <a:off x="12623301" y="3858177"/>
                <a:ext cx="4953003" cy="923330"/>
              </a:xfrm>
              <a:prstGeom prst="rect">
                <a:avLst/>
              </a:prstGeom>
              <a:noFill/>
            </p:spPr>
            <p:txBody>
              <a:bodyPr wrap="square" rtlCol="0">
                <a:spAutoFit/>
              </a:bodyPr>
              <a:lstStyle/>
              <a:p>
                <a:r>
                  <a:rPr kumimoji="1" lang="en-US" altLang="ja-JP" sz="5400" u="sng" dirty="0">
                    <a:solidFill>
                      <a:schemeClr val="bg1"/>
                    </a:solidFill>
                    <a:latin typeface="HGPｺﾞｼｯｸM" panose="020B0600000000000000" pitchFamily="50" charset="-128"/>
                    <a:ea typeface="HGPｺﾞｼｯｸM" panose="020B0600000000000000" pitchFamily="50" charset="-128"/>
                  </a:rPr>
                  <a:t>3.</a:t>
                </a:r>
                <a:r>
                  <a:rPr kumimoji="1" lang="ja-JP" altLang="en-US" sz="5400" u="sng" dirty="0">
                    <a:solidFill>
                      <a:schemeClr val="bg1"/>
                    </a:solidFill>
                    <a:latin typeface="HGPｺﾞｼｯｸM" panose="020B0600000000000000" pitchFamily="50" charset="-128"/>
                    <a:ea typeface="HGPｺﾞｼｯｸM" panose="020B0600000000000000" pitchFamily="50" charset="-128"/>
                  </a:rPr>
                  <a:t>管理能力</a:t>
                </a:r>
              </a:p>
            </p:txBody>
          </p:sp>
          <p:sp>
            <p:nvSpPr>
              <p:cNvPr id="10" name="テキスト ボックス 9">
                <a:extLst>
                  <a:ext uri="{FF2B5EF4-FFF2-40B4-BE49-F238E27FC236}">
                    <a16:creationId xmlns:a16="http://schemas.microsoft.com/office/drawing/2014/main" id="{1579CB54-6E18-4F73-117A-180A5B76C9DA}"/>
                  </a:ext>
                </a:extLst>
              </p:cNvPr>
              <p:cNvSpPr txBox="1"/>
              <p:nvPr/>
            </p:nvSpPr>
            <p:spPr>
              <a:xfrm>
                <a:off x="11488927" y="4867966"/>
                <a:ext cx="6275629" cy="1323439"/>
              </a:xfrm>
              <a:prstGeom prst="rect">
                <a:avLst/>
              </a:prstGeom>
              <a:noFill/>
            </p:spPr>
            <p:txBody>
              <a:bodyPr wrap="square" rtlCol="0">
                <a:spAutoFit/>
              </a:bodyPr>
              <a:lstStyle/>
              <a:p>
                <a:pPr algn="ctr"/>
                <a:r>
                  <a:rPr kumimoji="1" lang="en-US" altLang="ja-JP" sz="4000" dirty="0">
                    <a:solidFill>
                      <a:schemeClr val="bg1"/>
                    </a:solidFill>
                    <a:latin typeface="HGPｺﾞｼｯｸM" panose="020B0600000000000000" pitchFamily="50" charset="-128"/>
                    <a:ea typeface="HGPｺﾞｼｯｸM" panose="020B0600000000000000" pitchFamily="50" charset="-128"/>
                  </a:rPr>
                  <a:t>Google</a:t>
                </a:r>
                <a:r>
                  <a:rPr kumimoji="1" lang="ja-JP" altLang="en-US" sz="4000" dirty="0">
                    <a:solidFill>
                      <a:schemeClr val="bg1"/>
                    </a:solidFill>
                    <a:latin typeface="HGPｺﾞｼｯｸM" panose="020B0600000000000000" pitchFamily="50" charset="-128"/>
                    <a:ea typeface="HGPｺﾞｼｯｸM" panose="020B0600000000000000" pitchFamily="50" charset="-128"/>
                  </a:rPr>
                  <a:t>ドライブ間での</a:t>
                </a:r>
                <a:endParaRPr kumimoji="1" lang="en-US" altLang="ja-JP" sz="4000" dirty="0">
                  <a:solidFill>
                    <a:schemeClr val="bg1"/>
                  </a:solidFill>
                  <a:latin typeface="HGPｺﾞｼｯｸM" panose="020B0600000000000000" pitchFamily="50" charset="-128"/>
                  <a:ea typeface="HGPｺﾞｼｯｸM" panose="020B0600000000000000" pitchFamily="50" charset="-128"/>
                </a:endParaRPr>
              </a:p>
              <a:p>
                <a:pPr algn="ctr"/>
                <a:r>
                  <a:rPr kumimoji="1" lang="ja-JP" altLang="en-US" sz="4000" dirty="0">
                    <a:solidFill>
                      <a:schemeClr val="bg1"/>
                    </a:solidFill>
                    <a:latin typeface="HGPｺﾞｼｯｸM" panose="020B0600000000000000" pitchFamily="50" charset="-128"/>
                    <a:ea typeface="HGPｺﾞｼｯｸM" panose="020B0600000000000000" pitchFamily="50" charset="-128"/>
                  </a:rPr>
                  <a:t>共有</a:t>
                </a:r>
              </a:p>
            </p:txBody>
          </p:sp>
          <p:sp>
            <p:nvSpPr>
              <p:cNvPr id="11" name="テキスト ボックス 10">
                <a:extLst>
                  <a:ext uri="{FF2B5EF4-FFF2-40B4-BE49-F238E27FC236}">
                    <a16:creationId xmlns:a16="http://schemas.microsoft.com/office/drawing/2014/main" id="{A3F8F7AF-B3C7-BB4D-CD99-BA5AABED2E17}"/>
                  </a:ext>
                </a:extLst>
              </p:cNvPr>
              <p:cNvSpPr txBox="1"/>
              <p:nvPr/>
            </p:nvSpPr>
            <p:spPr>
              <a:xfrm>
                <a:off x="12087958" y="6231669"/>
                <a:ext cx="4861894" cy="1077218"/>
              </a:xfrm>
              <a:prstGeom prst="rect">
                <a:avLst/>
              </a:prstGeom>
              <a:noFill/>
            </p:spPr>
            <p:txBody>
              <a:bodyPr wrap="square" rtlCol="0">
                <a:spAutoFit/>
              </a:bodyPr>
              <a:lstStyle/>
              <a:p>
                <a:pPr algn="ctr"/>
                <a:r>
                  <a:rPr kumimoji="1" lang="ja-JP" altLang="en-US" sz="3200" dirty="0">
                    <a:solidFill>
                      <a:schemeClr val="bg1"/>
                    </a:solidFill>
                  </a:rPr>
                  <a:t>ギットハブ前に</a:t>
                </a:r>
                <a:endParaRPr kumimoji="1" lang="en-US" altLang="ja-JP" sz="3200" dirty="0">
                  <a:solidFill>
                    <a:schemeClr val="bg1"/>
                  </a:solidFill>
                </a:endParaRPr>
              </a:p>
              <a:p>
                <a:pPr algn="ctr"/>
                <a:r>
                  <a:rPr kumimoji="1" lang="ja-JP" altLang="en-US" sz="3200" dirty="0">
                    <a:solidFill>
                      <a:schemeClr val="bg1"/>
                    </a:solidFill>
                  </a:rPr>
                  <a:t>ドライブ共有</a:t>
                </a:r>
                <a:endParaRPr kumimoji="1" lang="en-US" altLang="ja-JP" sz="3200" dirty="0">
                  <a:solidFill>
                    <a:schemeClr val="bg1"/>
                  </a:solidFill>
                </a:endParaRPr>
              </a:p>
            </p:txBody>
          </p:sp>
        </p:grpSp>
        <p:pic>
          <p:nvPicPr>
            <p:cNvPr id="41" name="図 40" descr="図形&#10;&#10;自動的に生成された説明">
              <a:extLst>
                <a:ext uri="{FF2B5EF4-FFF2-40B4-BE49-F238E27FC236}">
                  <a16:creationId xmlns:a16="http://schemas.microsoft.com/office/drawing/2014/main" id="{5AB1FCF0-9BAD-CC1D-E7D4-CCE490CD239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740406" y="7275111"/>
              <a:ext cx="3684304" cy="2101335"/>
            </a:xfrm>
            <a:prstGeom prst="rect">
              <a:avLst/>
            </a:prstGeom>
          </p:spPr>
        </p:pic>
      </p:grpSp>
    </p:spTree>
    <p:extLst>
      <p:ext uri="{BB962C8B-B14F-4D97-AF65-F5344CB8AC3E}">
        <p14:creationId xmlns:p14="http://schemas.microsoft.com/office/powerpoint/2010/main" val="18047550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2" name="Group 22"/>
          <p:cNvGrpSpPr/>
          <p:nvPr/>
        </p:nvGrpSpPr>
        <p:grpSpPr>
          <a:xfrm>
            <a:off x="1073516" y="1902198"/>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25" name="TextBox 25"/>
          <p:cNvSpPr txBox="1"/>
          <p:nvPr/>
        </p:nvSpPr>
        <p:spPr>
          <a:xfrm>
            <a:off x="1901798" y="1890129"/>
            <a:ext cx="4365652"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create teamwork</a:t>
            </a:r>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713850" y="647539"/>
            <a:ext cx="8916556" cy="1844848"/>
            <a:chOff x="-414461" y="-58093"/>
            <a:chExt cx="1417677" cy="467594"/>
          </a:xfrm>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318424" y="445930"/>
            <a:ext cx="4954222" cy="2128788"/>
          </a:xfrm>
          <a:prstGeom prst="rect">
            <a:avLst/>
          </a:prstGeom>
          <a:noFill/>
        </p:spPr>
        <p:txBody>
          <a:bodyPr wrap="square" rtlCol="0">
            <a:spAutoFit/>
          </a:bodyPr>
          <a:lstStyle/>
          <a:p>
            <a:pPr algn="ctr">
              <a:lnSpc>
                <a:spcPts val="8921"/>
              </a:lnSpc>
            </a:pPr>
            <a:r>
              <a:rPr lang="en-US" altLang="ja-JP" sz="6600" dirty="0">
                <a:solidFill>
                  <a:srgbClr val="CF0001"/>
                </a:solidFill>
                <a:latin typeface="Bebas Neue Bold"/>
              </a:rPr>
              <a:t>NEWYORKERS</a:t>
            </a:r>
          </a:p>
          <a:p>
            <a:pPr algn="ctr">
              <a:lnSpc>
                <a:spcPts val="8921"/>
              </a:lnSpc>
            </a:pPr>
            <a:endParaRPr lang="en-US" altLang="ja-JP" sz="1800" dirty="0">
              <a:solidFill>
                <a:srgbClr val="CF0001"/>
              </a:solidFill>
              <a:latin typeface="Bebas Neue Bold"/>
            </a:endParaRPr>
          </a:p>
        </p:txBody>
      </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5" name="正方形/長方形 44">
            <a:extLst>
              <a:ext uri="{FF2B5EF4-FFF2-40B4-BE49-F238E27FC236}">
                <a16:creationId xmlns:a16="http://schemas.microsoft.com/office/drawing/2014/main" id="{93698407-F0CC-8933-FB9E-3DEBCD9B9E3B}"/>
              </a:ext>
            </a:extLst>
          </p:cNvPr>
          <p:cNvSpPr/>
          <p:nvPr/>
        </p:nvSpPr>
        <p:spPr>
          <a:xfrm>
            <a:off x="934464" y="3140180"/>
            <a:ext cx="15695978" cy="6551087"/>
          </a:xfrm>
          <a:prstGeom prst="rect">
            <a:avLst/>
          </a:prstGeom>
          <a:solidFill>
            <a:srgbClr val="252525"/>
          </a:solidFill>
          <a:ln>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8810D16-AB8A-9CA9-CB2D-53D7ACD75CD0}"/>
              </a:ext>
            </a:extLst>
          </p:cNvPr>
          <p:cNvGrpSpPr/>
          <p:nvPr/>
        </p:nvGrpSpPr>
        <p:grpSpPr>
          <a:xfrm>
            <a:off x="10063524" y="4243467"/>
            <a:ext cx="8963195" cy="25571889"/>
            <a:chOff x="10063524" y="4243467"/>
            <a:chExt cx="8963195" cy="25571889"/>
          </a:xfrm>
        </p:grpSpPr>
        <p:sp>
          <p:nvSpPr>
            <p:cNvPr id="17" name="テキスト ボックス 16">
              <a:extLst>
                <a:ext uri="{FF2B5EF4-FFF2-40B4-BE49-F238E27FC236}">
                  <a16:creationId xmlns:a16="http://schemas.microsoft.com/office/drawing/2014/main" id="{3ADD8A77-C975-65D9-F782-A59F9D7E6819}"/>
                </a:ext>
              </a:extLst>
            </p:cNvPr>
            <p:cNvSpPr txBox="1"/>
            <p:nvPr/>
          </p:nvSpPr>
          <p:spPr>
            <a:xfrm>
              <a:off x="10086548" y="4243467"/>
              <a:ext cx="6858000" cy="3293209"/>
            </a:xfrm>
            <a:prstGeom prst="rect">
              <a:avLst/>
            </a:prstGeom>
            <a:noFill/>
          </p:spPr>
          <p:txBody>
            <a:bodyPr wrap="square" rtlCol="0">
              <a:spAutoFit/>
            </a:bodyPr>
            <a:lstStyle/>
            <a:p>
              <a:r>
                <a:rPr kumimoji="1" lang="ja-JP" altLang="en-US" sz="4800" dirty="0">
                  <a:solidFill>
                    <a:schemeClr val="bg1"/>
                  </a:solidFill>
                  <a:latin typeface="+mj-ea"/>
                  <a:ea typeface="+mj-ea"/>
                </a:rPr>
                <a:t>報連相</a:t>
              </a:r>
              <a:endParaRPr kumimoji="1" lang="en-US" altLang="ja-JP" sz="48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こまめな進捗報告</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不安、わからないことを共有</a:t>
              </a:r>
              <a:endParaRPr kumimoji="1" lang="en-US" altLang="ja-JP" sz="4000" dirty="0">
                <a:solidFill>
                  <a:schemeClr val="bg1"/>
                </a:solidFill>
                <a:latin typeface="+mj-ea"/>
                <a:ea typeface="+mj-ea"/>
              </a:endParaRPr>
            </a:p>
          </p:txBody>
        </p:sp>
        <p:sp>
          <p:nvSpPr>
            <p:cNvPr id="21" name="テキスト ボックス 20">
              <a:extLst>
                <a:ext uri="{FF2B5EF4-FFF2-40B4-BE49-F238E27FC236}">
                  <a16:creationId xmlns:a16="http://schemas.microsoft.com/office/drawing/2014/main" id="{9DA98626-855E-8074-847B-AFF084A110CC}"/>
                </a:ext>
              </a:extLst>
            </p:cNvPr>
            <p:cNvSpPr txBox="1"/>
            <p:nvPr/>
          </p:nvSpPr>
          <p:spPr>
            <a:xfrm>
              <a:off x="10260243" y="12355039"/>
              <a:ext cx="7612259" cy="3170099"/>
            </a:xfrm>
            <a:prstGeom prst="rect">
              <a:avLst/>
            </a:prstGeom>
            <a:noFill/>
          </p:spPr>
          <p:txBody>
            <a:bodyPr wrap="square" rtlCol="0">
              <a:spAutoFit/>
            </a:bodyPr>
            <a:lstStyle/>
            <a:p>
              <a:r>
                <a:rPr kumimoji="1" lang="ja-JP" altLang="en-US" sz="4000" dirty="0">
                  <a:solidFill>
                    <a:schemeClr val="bg1"/>
                  </a:solidFill>
                </a:rPr>
                <a:t>適材適所</a:t>
              </a:r>
              <a:endParaRPr kumimoji="1" lang="en-US" altLang="ja-JP" sz="4000" dirty="0">
                <a:solidFill>
                  <a:schemeClr val="bg1"/>
                </a:solidFill>
              </a:endParaRPr>
            </a:p>
            <a:p>
              <a:endParaRPr kumimoji="1" lang="en-US" altLang="ja-JP" sz="4000" dirty="0">
                <a:solidFill>
                  <a:schemeClr val="bg1"/>
                </a:solidFill>
              </a:endParaRPr>
            </a:p>
            <a:p>
              <a:endParaRPr kumimoji="1" lang="en-US" altLang="ja-JP" sz="4000" dirty="0">
                <a:solidFill>
                  <a:schemeClr val="bg1"/>
                </a:solidFill>
              </a:endParaRPr>
            </a:p>
            <a:p>
              <a:r>
                <a:rPr kumimoji="1" lang="ja-JP" altLang="en-US" sz="4000" dirty="0">
                  <a:solidFill>
                    <a:schemeClr val="bg1"/>
                  </a:solidFill>
                </a:rPr>
                <a:t>全員で同じ内容を考える時間と</a:t>
              </a:r>
              <a:endParaRPr kumimoji="1" lang="en-US" altLang="ja-JP" sz="4000" dirty="0">
                <a:solidFill>
                  <a:schemeClr val="bg1"/>
                </a:solidFill>
              </a:endParaRPr>
            </a:p>
            <a:p>
              <a:r>
                <a:rPr kumimoji="1" lang="ja-JP" altLang="en-US" sz="4000" dirty="0">
                  <a:solidFill>
                    <a:schemeClr val="bg1"/>
                  </a:solidFill>
                </a:rPr>
                <a:t>各々が作業する時間を設けた</a:t>
              </a:r>
            </a:p>
          </p:txBody>
        </p:sp>
        <p:sp>
          <p:nvSpPr>
            <p:cNvPr id="26" name="テキスト ボックス 25">
              <a:extLst>
                <a:ext uri="{FF2B5EF4-FFF2-40B4-BE49-F238E27FC236}">
                  <a16:creationId xmlns:a16="http://schemas.microsoft.com/office/drawing/2014/main" id="{8FE23B1C-EF31-D1A0-5D53-6EA510EDE61D}"/>
                </a:ext>
              </a:extLst>
            </p:cNvPr>
            <p:cNvSpPr txBox="1"/>
            <p:nvPr/>
          </p:nvSpPr>
          <p:spPr>
            <a:xfrm>
              <a:off x="10063524" y="19121423"/>
              <a:ext cx="8963195" cy="3970318"/>
            </a:xfrm>
            <a:prstGeom prst="rect">
              <a:avLst/>
            </a:prstGeom>
            <a:noFill/>
          </p:spPr>
          <p:txBody>
            <a:bodyPr wrap="square" rtlCol="0">
              <a:spAutoFit/>
            </a:bodyPr>
            <a:lstStyle/>
            <a:p>
              <a:r>
                <a:rPr kumimoji="1" lang="ja-JP" altLang="en-US" sz="3600" dirty="0">
                  <a:solidFill>
                    <a:schemeClr val="bg1"/>
                  </a:solidFill>
                </a:rPr>
                <a:t>サポート</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グループを二人一組に分け、</a:t>
              </a:r>
              <a:endParaRPr kumimoji="1" lang="en-US" altLang="ja-JP" sz="3600" dirty="0">
                <a:solidFill>
                  <a:schemeClr val="bg1"/>
                </a:solidFill>
              </a:endParaRPr>
            </a:p>
            <a:p>
              <a:r>
                <a:rPr kumimoji="1" lang="ja-JP" altLang="en-US" sz="3600" dirty="0">
                  <a:solidFill>
                    <a:schemeClr val="bg1"/>
                  </a:solidFill>
                </a:rPr>
                <a:t>コミュニケーションをとりつつ</a:t>
              </a:r>
              <a:endParaRPr kumimoji="1" lang="en-US" altLang="ja-JP" sz="3600" dirty="0">
                <a:solidFill>
                  <a:schemeClr val="bg1"/>
                </a:solidFill>
              </a:endParaRPr>
            </a:p>
            <a:p>
              <a:r>
                <a:rPr kumimoji="1" lang="ja-JP" altLang="en-US" sz="3600" dirty="0">
                  <a:solidFill>
                    <a:schemeClr val="bg1"/>
                  </a:solidFill>
                </a:rPr>
                <a:t>わからない部分をすぐ解消できる環境を</a:t>
              </a:r>
              <a:endParaRPr kumimoji="1" lang="en-US" altLang="ja-JP" sz="3600" dirty="0">
                <a:solidFill>
                  <a:schemeClr val="bg1"/>
                </a:solidFill>
              </a:endParaRPr>
            </a:p>
            <a:p>
              <a:r>
                <a:rPr kumimoji="1" lang="ja-JP" altLang="en-US" sz="3600" dirty="0">
                  <a:solidFill>
                    <a:schemeClr val="bg1"/>
                  </a:solidFill>
                </a:rPr>
                <a:t>作った</a:t>
              </a:r>
            </a:p>
          </p:txBody>
        </p:sp>
        <p:sp>
          <p:nvSpPr>
            <p:cNvPr id="28" name="テキスト ボックス 27">
              <a:extLst>
                <a:ext uri="{FF2B5EF4-FFF2-40B4-BE49-F238E27FC236}">
                  <a16:creationId xmlns:a16="http://schemas.microsoft.com/office/drawing/2014/main" id="{9670DC06-165A-265B-7EE2-6F1CF34EF8E4}"/>
                </a:ext>
              </a:extLst>
            </p:cNvPr>
            <p:cNvSpPr txBox="1"/>
            <p:nvPr/>
          </p:nvSpPr>
          <p:spPr>
            <a:xfrm>
              <a:off x="10086548" y="26399036"/>
              <a:ext cx="7785954" cy="3416320"/>
            </a:xfrm>
            <a:prstGeom prst="rect">
              <a:avLst/>
            </a:prstGeom>
            <a:noFill/>
          </p:spPr>
          <p:txBody>
            <a:bodyPr wrap="square" rtlCol="0">
              <a:spAutoFit/>
            </a:bodyPr>
            <a:lstStyle/>
            <a:p>
              <a:r>
                <a:rPr kumimoji="1" lang="ja-JP" altLang="en-US" sz="3600" dirty="0">
                  <a:solidFill>
                    <a:schemeClr val="bg1"/>
                  </a:solidFill>
                </a:rPr>
                <a:t>再教育</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グループ内でこれまでの内容を</a:t>
              </a:r>
              <a:endParaRPr kumimoji="1" lang="en-US" altLang="ja-JP" sz="3600" dirty="0">
                <a:solidFill>
                  <a:schemeClr val="bg1"/>
                </a:solidFill>
              </a:endParaRPr>
            </a:p>
            <a:p>
              <a:r>
                <a:rPr kumimoji="1" lang="ja-JP" altLang="en-US" sz="3600" dirty="0">
                  <a:solidFill>
                    <a:schemeClr val="bg1"/>
                  </a:solidFill>
                </a:rPr>
                <a:t>復習する時間を設け、初学者も</a:t>
              </a:r>
              <a:endParaRPr kumimoji="1" lang="en-US" altLang="ja-JP" sz="3600" dirty="0">
                <a:solidFill>
                  <a:schemeClr val="bg1"/>
                </a:solidFill>
              </a:endParaRPr>
            </a:p>
            <a:p>
              <a:r>
                <a:rPr kumimoji="1" lang="ja-JP" altLang="en-US" sz="3600" dirty="0">
                  <a:solidFill>
                    <a:schemeClr val="bg1"/>
                  </a:solidFill>
                </a:rPr>
                <a:t>理解が深まった</a:t>
              </a:r>
            </a:p>
          </p:txBody>
        </p:sp>
      </p:grpSp>
      <p:pic>
        <p:nvPicPr>
          <p:cNvPr id="11" name="図 10">
            <a:extLst>
              <a:ext uri="{FF2B5EF4-FFF2-40B4-BE49-F238E27FC236}">
                <a16:creationId xmlns:a16="http://schemas.microsoft.com/office/drawing/2014/main" id="{190C1E9C-669C-0FBA-BFB2-AD54878B300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3850" y="547073"/>
            <a:ext cx="2511770" cy="963251"/>
          </a:xfrm>
          <a:prstGeom prst="rect">
            <a:avLst/>
          </a:prstGeom>
        </p:spPr>
      </p:pic>
      <p:grpSp>
        <p:nvGrpSpPr>
          <p:cNvPr id="63" name="グループ化 62">
            <a:extLst>
              <a:ext uri="{FF2B5EF4-FFF2-40B4-BE49-F238E27FC236}">
                <a16:creationId xmlns:a16="http://schemas.microsoft.com/office/drawing/2014/main" id="{E94FD9B4-1EC4-42C8-03B0-74572F232B79}"/>
              </a:ext>
            </a:extLst>
          </p:cNvPr>
          <p:cNvGrpSpPr/>
          <p:nvPr/>
        </p:nvGrpSpPr>
        <p:grpSpPr>
          <a:xfrm>
            <a:off x="783307" y="-13982700"/>
            <a:ext cx="7999146" cy="23036886"/>
            <a:chOff x="1188340" y="-13934783"/>
            <a:chExt cx="7999146" cy="23036886"/>
          </a:xfrm>
        </p:grpSpPr>
        <p:grpSp>
          <p:nvGrpSpPr>
            <p:cNvPr id="46" name="グループ化 45">
              <a:extLst>
                <a:ext uri="{FF2B5EF4-FFF2-40B4-BE49-F238E27FC236}">
                  <a16:creationId xmlns:a16="http://schemas.microsoft.com/office/drawing/2014/main" id="{BEDBB30E-5F63-071A-D5F6-D0247777A7F9}"/>
                </a:ext>
              </a:extLst>
            </p:cNvPr>
            <p:cNvGrpSpPr/>
            <p:nvPr/>
          </p:nvGrpSpPr>
          <p:grpSpPr>
            <a:xfrm>
              <a:off x="1322868" y="-13753429"/>
              <a:ext cx="7864618" cy="22855532"/>
              <a:chOff x="807552" y="-13699254"/>
              <a:chExt cx="7864618" cy="22855532"/>
            </a:xfrm>
          </p:grpSpPr>
          <p:grpSp>
            <p:nvGrpSpPr>
              <p:cNvPr id="47" name="グループ化 46">
                <a:extLst>
                  <a:ext uri="{FF2B5EF4-FFF2-40B4-BE49-F238E27FC236}">
                    <a16:creationId xmlns:a16="http://schemas.microsoft.com/office/drawing/2014/main" id="{ABFCA650-A0B7-05BD-3402-8AA67390B875}"/>
                  </a:ext>
                </a:extLst>
              </p:cNvPr>
              <p:cNvGrpSpPr/>
              <p:nvPr/>
            </p:nvGrpSpPr>
            <p:grpSpPr>
              <a:xfrm>
                <a:off x="824181" y="-13699254"/>
                <a:ext cx="7847989" cy="22351617"/>
                <a:chOff x="728103" y="-13927854"/>
                <a:chExt cx="7847989" cy="22351617"/>
              </a:xfrm>
            </p:grpSpPr>
            <p:grpSp>
              <p:nvGrpSpPr>
                <p:cNvPr id="49" name="グループ化 48">
                  <a:extLst>
                    <a:ext uri="{FF2B5EF4-FFF2-40B4-BE49-F238E27FC236}">
                      <a16:creationId xmlns:a16="http://schemas.microsoft.com/office/drawing/2014/main" id="{BA53DF90-7EEF-84FB-6BCD-43FB6D53B696}"/>
                    </a:ext>
                  </a:extLst>
                </p:cNvPr>
                <p:cNvGrpSpPr/>
                <p:nvPr/>
              </p:nvGrpSpPr>
              <p:grpSpPr>
                <a:xfrm>
                  <a:off x="1132974" y="-13927854"/>
                  <a:ext cx="7443118" cy="22351617"/>
                  <a:chOff x="1548911" y="5304568"/>
                  <a:chExt cx="7443118" cy="22351617"/>
                </a:xfrm>
              </p:grpSpPr>
              <p:sp>
                <p:nvSpPr>
                  <p:cNvPr id="51" name="テキスト ボックス 50">
                    <a:extLst>
                      <a:ext uri="{FF2B5EF4-FFF2-40B4-BE49-F238E27FC236}">
                        <a16:creationId xmlns:a16="http://schemas.microsoft.com/office/drawing/2014/main" id="{68904F17-0C48-ADC8-BDEC-D38D127F4043}"/>
                      </a:ext>
                    </a:extLst>
                  </p:cNvPr>
                  <p:cNvSpPr txBox="1"/>
                  <p:nvPr/>
                </p:nvSpPr>
                <p:spPr>
                  <a:xfrm>
                    <a:off x="1693664" y="26332746"/>
                    <a:ext cx="6873101" cy="1323439"/>
                  </a:xfrm>
                  <a:prstGeom prst="rect">
                    <a:avLst/>
                  </a:prstGeom>
                  <a:noFill/>
                </p:spPr>
                <p:txBody>
                  <a:bodyPr wrap="square" rtlCol="0">
                    <a:spAutoFit/>
                  </a:bodyPr>
                  <a:lstStyle/>
                  <a:p>
                    <a:pPr algn="ctr"/>
                    <a:endParaRPr kumimoji="1" lang="en-US" altLang="ja-JP" sz="8000" dirty="0">
                      <a:solidFill>
                        <a:schemeClr val="bg1"/>
                      </a:solidFill>
                      <a:latin typeface="+mj-ea"/>
                      <a:ea typeface="+mj-ea"/>
                    </a:endParaRPr>
                  </a:p>
                </p:txBody>
              </p:sp>
              <p:sp>
                <p:nvSpPr>
                  <p:cNvPr id="52" name="テキスト ボックス 51">
                    <a:extLst>
                      <a:ext uri="{FF2B5EF4-FFF2-40B4-BE49-F238E27FC236}">
                        <a16:creationId xmlns:a16="http://schemas.microsoft.com/office/drawing/2014/main" id="{AD70AE3A-6359-A26C-FCA7-373D97D87AC3}"/>
                      </a:ext>
                    </a:extLst>
                  </p:cNvPr>
                  <p:cNvSpPr txBox="1"/>
                  <p:nvPr/>
                </p:nvSpPr>
                <p:spPr>
                  <a:xfrm>
                    <a:off x="1733057" y="17601906"/>
                    <a:ext cx="7258972" cy="1323439"/>
                  </a:xfrm>
                  <a:prstGeom prst="rect">
                    <a:avLst/>
                  </a:prstGeom>
                  <a:noFill/>
                </p:spPr>
                <p:txBody>
                  <a:bodyPr wrap="square" rtlCol="0">
                    <a:spAutoFit/>
                  </a:bodyPr>
                  <a:lstStyle/>
                  <a:p>
                    <a:pPr algn="ctr"/>
                    <a:endParaRPr kumimoji="1" lang="en-US" altLang="ja-JP" sz="8000" dirty="0">
                      <a:solidFill>
                        <a:schemeClr val="bg1"/>
                      </a:solidFill>
                    </a:endParaRPr>
                  </a:p>
                </p:txBody>
              </p:sp>
              <p:sp>
                <p:nvSpPr>
                  <p:cNvPr id="53" name="テキスト ボックス 52">
                    <a:extLst>
                      <a:ext uri="{FF2B5EF4-FFF2-40B4-BE49-F238E27FC236}">
                        <a16:creationId xmlns:a16="http://schemas.microsoft.com/office/drawing/2014/main" id="{9A432A6B-5543-7B33-D651-964B86F2453B}"/>
                      </a:ext>
                    </a:extLst>
                  </p:cNvPr>
                  <p:cNvSpPr txBox="1"/>
                  <p:nvPr/>
                </p:nvSpPr>
                <p:spPr>
                  <a:xfrm>
                    <a:off x="1693664" y="12414576"/>
                    <a:ext cx="6622320" cy="1323439"/>
                  </a:xfrm>
                  <a:prstGeom prst="rect">
                    <a:avLst/>
                  </a:prstGeom>
                  <a:noFill/>
                  <a:ln>
                    <a:noFill/>
                  </a:ln>
                </p:spPr>
                <p:txBody>
                  <a:bodyPr wrap="square" rtlCol="0">
                    <a:spAutoFit/>
                  </a:bodyPr>
                  <a:lstStyle/>
                  <a:p>
                    <a:pPr algn="ctr"/>
                    <a:endParaRPr kumimoji="1" lang="en-US" altLang="ja-JP" sz="8000" dirty="0">
                      <a:solidFill>
                        <a:schemeClr val="bg1"/>
                      </a:solidFill>
                    </a:endParaRPr>
                  </a:p>
                </p:txBody>
              </p:sp>
              <p:sp>
                <p:nvSpPr>
                  <p:cNvPr id="54" name="テキスト ボックス 53">
                    <a:extLst>
                      <a:ext uri="{FF2B5EF4-FFF2-40B4-BE49-F238E27FC236}">
                        <a16:creationId xmlns:a16="http://schemas.microsoft.com/office/drawing/2014/main" id="{52A06651-7DEA-8CE2-8621-C49E8D03DF68}"/>
                      </a:ext>
                    </a:extLst>
                  </p:cNvPr>
                  <p:cNvSpPr txBox="1"/>
                  <p:nvPr/>
                </p:nvSpPr>
                <p:spPr>
                  <a:xfrm>
                    <a:off x="1548911" y="5304568"/>
                    <a:ext cx="6507944" cy="1323439"/>
                  </a:xfrm>
                  <a:prstGeom prst="rect">
                    <a:avLst/>
                  </a:prstGeom>
                  <a:noFill/>
                </p:spPr>
                <p:txBody>
                  <a:bodyPr wrap="square" rtlCol="0">
                    <a:spAutoFit/>
                  </a:bodyPr>
                  <a:lstStyle/>
                  <a:p>
                    <a:pPr algn="ctr"/>
                    <a:endParaRPr kumimoji="1" lang="en-US" altLang="ja-JP" sz="8000" dirty="0">
                      <a:solidFill>
                        <a:schemeClr val="bg1"/>
                      </a:solidFill>
                    </a:endParaRPr>
                  </a:p>
                </p:txBody>
              </p:sp>
            </p:grpSp>
            <p:pic>
              <p:nvPicPr>
                <p:cNvPr id="50" name="図 49">
                  <a:extLst>
                    <a:ext uri="{FF2B5EF4-FFF2-40B4-BE49-F238E27FC236}">
                      <a16:creationId xmlns:a16="http://schemas.microsoft.com/office/drawing/2014/main" id="{9C2812F5-AC78-CF91-0A10-6E40B96A4A3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28103" y="-5308771"/>
                  <a:ext cx="7797371" cy="4386021"/>
                </a:xfrm>
                <a:prstGeom prst="rect">
                  <a:avLst/>
                </a:prstGeom>
              </p:spPr>
            </p:pic>
          </p:grpSp>
          <p:pic>
            <p:nvPicPr>
              <p:cNvPr id="48" name="図 47" descr="グラフィカル ユーザー インターフェイス が含まれている画像&#10;&#10;自動的に生成された説明">
                <a:extLst>
                  <a:ext uri="{FF2B5EF4-FFF2-40B4-BE49-F238E27FC236}">
                    <a16:creationId xmlns:a16="http://schemas.microsoft.com/office/drawing/2014/main" id="{6F4CECF6-96D2-610D-F600-EE0D034323A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552" y="4018917"/>
                <a:ext cx="7714962" cy="5137361"/>
              </a:xfrm>
              <a:prstGeom prst="rect">
                <a:avLst/>
              </a:prstGeom>
            </p:spPr>
          </p:pic>
        </p:grpSp>
        <p:pic>
          <p:nvPicPr>
            <p:cNvPr id="58" name="図 57" descr="グラフィカル ユーザー インターフェイス&#10;&#10;自動的に生成された説明">
              <a:extLst>
                <a:ext uri="{FF2B5EF4-FFF2-40B4-BE49-F238E27FC236}">
                  <a16:creationId xmlns:a16="http://schemas.microsoft.com/office/drawing/2014/main" id="{787ED792-15F8-4155-F14F-92E63C0778B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65238" y="-13934783"/>
              <a:ext cx="7778541" cy="4572495"/>
            </a:xfrm>
            <a:prstGeom prst="rect">
              <a:avLst/>
            </a:prstGeom>
          </p:spPr>
        </p:pic>
        <p:pic>
          <p:nvPicPr>
            <p:cNvPr id="60" name="図 59" descr="グラフィカル ユーザー インターフェイス, Web サイト&#10;&#10;自動的に生成された説明">
              <a:extLst>
                <a:ext uri="{FF2B5EF4-FFF2-40B4-BE49-F238E27FC236}">
                  <a16:creationId xmlns:a16="http://schemas.microsoft.com/office/drawing/2014/main" id="{1AAB1935-3B47-D0CA-E481-13C4E19D3CC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188340" y="-8090298"/>
              <a:ext cx="7849490" cy="5082545"/>
            </a:xfrm>
            <a:prstGeom prst="rect">
              <a:avLst/>
            </a:prstGeom>
          </p:spPr>
        </p:pic>
      </p:grpSp>
    </p:spTree>
    <p:extLst>
      <p:ext uri="{BB962C8B-B14F-4D97-AF65-F5344CB8AC3E}">
        <p14:creationId xmlns:p14="http://schemas.microsoft.com/office/powerpoint/2010/main" val="4196444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2" name="Group 22"/>
          <p:cNvGrpSpPr/>
          <p:nvPr/>
        </p:nvGrpSpPr>
        <p:grpSpPr>
          <a:xfrm>
            <a:off x="1073516" y="1902198"/>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25" name="TextBox 25"/>
          <p:cNvSpPr txBox="1"/>
          <p:nvPr/>
        </p:nvSpPr>
        <p:spPr>
          <a:xfrm>
            <a:off x="1901798" y="1890129"/>
            <a:ext cx="4365652"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create teamwork</a:t>
            </a:r>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713850" y="647539"/>
            <a:ext cx="8916556" cy="1844848"/>
            <a:chOff x="-414461" y="-58093"/>
            <a:chExt cx="1417677" cy="467594"/>
          </a:xfrm>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318424" y="445930"/>
            <a:ext cx="4954222" cy="2128788"/>
          </a:xfrm>
          <a:prstGeom prst="rect">
            <a:avLst/>
          </a:prstGeom>
          <a:noFill/>
        </p:spPr>
        <p:txBody>
          <a:bodyPr wrap="square" rtlCol="0">
            <a:spAutoFit/>
          </a:bodyPr>
          <a:lstStyle/>
          <a:p>
            <a:pPr algn="ctr">
              <a:lnSpc>
                <a:spcPts val="8921"/>
              </a:lnSpc>
            </a:pPr>
            <a:r>
              <a:rPr lang="en-US" altLang="ja-JP" sz="6600" dirty="0">
                <a:solidFill>
                  <a:srgbClr val="CF0001"/>
                </a:solidFill>
                <a:latin typeface="Bebas Neue Bold"/>
              </a:rPr>
              <a:t>NEWYORKERS</a:t>
            </a:r>
          </a:p>
          <a:p>
            <a:pPr algn="ctr">
              <a:lnSpc>
                <a:spcPts val="8921"/>
              </a:lnSpc>
            </a:pPr>
            <a:endParaRPr lang="en-US" altLang="ja-JP" sz="1800" dirty="0">
              <a:solidFill>
                <a:srgbClr val="CF0001"/>
              </a:solidFill>
              <a:latin typeface="Bebas Neue Bold"/>
            </a:endParaRPr>
          </a:p>
        </p:txBody>
      </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5" name="正方形/長方形 44">
            <a:extLst>
              <a:ext uri="{FF2B5EF4-FFF2-40B4-BE49-F238E27FC236}">
                <a16:creationId xmlns:a16="http://schemas.microsoft.com/office/drawing/2014/main" id="{93698407-F0CC-8933-FB9E-3DEBCD9B9E3B}"/>
              </a:ext>
            </a:extLst>
          </p:cNvPr>
          <p:cNvSpPr/>
          <p:nvPr/>
        </p:nvSpPr>
        <p:spPr>
          <a:xfrm>
            <a:off x="934464" y="3140180"/>
            <a:ext cx="15695978" cy="6551087"/>
          </a:xfrm>
          <a:prstGeom prst="rect">
            <a:avLst/>
          </a:prstGeom>
          <a:solidFill>
            <a:srgbClr val="252525"/>
          </a:solidFill>
          <a:ln>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8810D16-AB8A-9CA9-CB2D-53D7ACD75CD0}"/>
              </a:ext>
            </a:extLst>
          </p:cNvPr>
          <p:cNvGrpSpPr/>
          <p:nvPr/>
        </p:nvGrpSpPr>
        <p:grpSpPr>
          <a:xfrm>
            <a:off x="9324805" y="-4245357"/>
            <a:ext cx="8963195" cy="26121546"/>
            <a:chOff x="10063524" y="3693810"/>
            <a:chExt cx="8963195" cy="26121546"/>
          </a:xfrm>
        </p:grpSpPr>
        <p:sp>
          <p:nvSpPr>
            <p:cNvPr id="17" name="テキスト ボックス 16">
              <a:extLst>
                <a:ext uri="{FF2B5EF4-FFF2-40B4-BE49-F238E27FC236}">
                  <a16:creationId xmlns:a16="http://schemas.microsoft.com/office/drawing/2014/main" id="{3ADD8A77-C975-65D9-F782-A59F9D7E6819}"/>
                </a:ext>
              </a:extLst>
            </p:cNvPr>
            <p:cNvSpPr txBox="1"/>
            <p:nvPr/>
          </p:nvSpPr>
          <p:spPr>
            <a:xfrm>
              <a:off x="10186900" y="3693810"/>
              <a:ext cx="6858000" cy="3785652"/>
            </a:xfrm>
            <a:prstGeom prst="rect">
              <a:avLst/>
            </a:prstGeom>
            <a:noFill/>
          </p:spPr>
          <p:txBody>
            <a:bodyPr wrap="square" rtlCol="0">
              <a:spAutoFit/>
            </a:bodyPr>
            <a:lstStyle/>
            <a:p>
              <a:r>
                <a:rPr kumimoji="1" lang="ja-JP" altLang="en-US" sz="4000" dirty="0">
                  <a:solidFill>
                    <a:schemeClr val="bg1"/>
                  </a:solidFill>
                  <a:latin typeface="+mj-ea"/>
                  <a:ea typeface="+mj-ea"/>
                </a:rPr>
                <a:t>報連相</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こまめな進捗報告の大切さ</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不安、わからないことの共有</a:t>
              </a:r>
              <a:endParaRPr kumimoji="1" lang="en-US" altLang="ja-JP" sz="4000" dirty="0">
                <a:solidFill>
                  <a:schemeClr val="bg1"/>
                </a:solidFill>
                <a:latin typeface="+mj-ea"/>
                <a:ea typeface="+mj-ea"/>
              </a:endParaRPr>
            </a:p>
          </p:txBody>
        </p:sp>
        <p:sp>
          <p:nvSpPr>
            <p:cNvPr id="21" name="テキスト ボックス 20">
              <a:extLst>
                <a:ext uri="{FF2B5EF4-FFF2-40B4-BE49-F238E27FC236}">
                  <a16:creationId xmlns:a16="http://schemas.microsoft.com/office/drawing/2014/main" id="{9DA98626-855E-8074-847B-AFF084A110CC}"/>
                </a:ext>
              </a:extLst>
            </p:cNvPr>
            <p:cNvSpPr txBox="1"/>
            <p:nvPr/>
          </p:nvSpPr>
          <p:spPr>
            <a:xfrm>
              <a:off x="10260243" y="12355039"/>
              <a:ext cx="7612259" cy="3293209"/>
            </a:xfrm>
            <a:prstGeom prst="rect">
              <a:avLst/>
            </a:prstGeom>
            <a:noFill/>
          </p:spPr>
          <p:txBody>
            <a:bodyPr wrap="square" rtlCol="0">
              <a:spAutoFit/>
            </a:bodyPr>
            <a:lstStyle/>
            <a:p>
              <a:r>
                <a:rPr kumimoji="1" lang="ja-JP" altLang="en-US" sz="4800" dirty="0">
                  <a:solidFill>
                    <a:schemeClr val="bg1"/>
                  </a:solidFill>
                </a:rPr>
                <a:t>適材適所</a:t>
              </a:r>
              <a:endParaRPr kumimoji="1" lang="en-US" altLang="ja-JP" sz="4800" dirty="0">
                <a:solidFill>
                  <a:schemeClr val="bg1"/>
                </a:solidFill>
              </a:endParaRPr>
            </a:p>
            <a:p>
              <a:endParaRPr kumimoji="1" lang="en-US" altLang="ja-JP" sz="4000" dirty="0">
                <a:solidFill>
                  <a:schemeClr val="bg1"/>
                </a:solidFill>
              </a:endParaRPr>
            </a:p>
            <a:p>
              <a:r>
                <a:rPr kumimoji="1" lang="ja-JP" altLang="en-US" sz="4000" dirty="0">
                  <a:solidFill>
                    <a:schemeClr val="bg1"/>
                  </a:solidFill>
                </a:rPr>
                <a:t>全員で同じ内容を考える時間</a:t>
              </a:r>
              <a:endParaRPr kumimoji="1" lang="en-US" altLang="ja-JP" sz="4000" dirty="0">
                <a:solidFill>
                  <a:schemeClr val="bg1"/>
                </a:solidFill>
              </a:endParaRPr>
            </a:p>
            <a:p>
              <a:endParaRPr kumimoji="1" lang="en-US" altLang="ja-JP" sz="4000" dirty="0">
                <a:solidFill>
                  <a:schemeClr val="bg1"/>
                </a:solidFill>
              </a:endParaRPr>
            </a:p>
            <a:p>
              <a:r>
                <a:rPr kumimoji="1" lang="ja-JP" altLang="en-US" sz="4000" dirty="0">
                  <a:solidFill>
                    <a:schemeClr val="bg1"/>
                  </a:solidFill>
                </a:rPr>
                <a:t>各々が作業する時間を設けた</a:t>
              </a:r>
            </a:p>
          </p:txBody>
        </p:sp>
        <p:sp>
          <p:nvSpPr>
            <p:cNvPr id="26" name="テキスト ボックス 25">
              <a:extLst>
                <a:ext uri="{FF2B5EF4-FFF2-40B4-BE49-F238E27FC236}">
                  <a16:creationId xmlns:a16="http://schemas.microsoft.com/office/drawing/2014/main" id="{8FE23B1C-EF31-D1A0-5D53-6EA510EDE61D}"/>
                </a:ext>
              </a:extLst>
            </p:cNvPr>
            <p:cNvSpPr txBox="1"/>
            <p:nvPr/>
          </p:nvSpPr>
          <p:spPr>
            <a:xfrm>
              <a:off x="10063524" y="19121423"/>
              <a:ext cx="8963195" cy="3970318"/>
            </a:xfrm>
            <a:prstGeom prst="rect">
              <a:avLst/>
            </a:prstGeom>
            <a:noFill/>
          </p:spPr>
          <p:txBody>
            <a:bodyPr wrap="square" rtlCol="0">
              <a:spAutoFit/>
            </a:bodyPr>
            <a:lstStyle/>
            <a:p>
              <a:r>
                <a:rPr kumimoji="1" lang="ja-JP" altLang="en-US" sz="3600" dirty="0">
                  <a:solidFill>
                    <a:schemeClr val="bg1"/>
                  </a:solidFill>
                </a:rPr>
                <a:t>サポート</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グループを二人一組に分け、</a:t>
              </a:r>
              <a:endParaRPr kumimoji="1" lang="en-US" altLang="ja-JP" sz="3600" dirty="0">
                <a:solidFill>
                  <a:schemeClr val="bg1"/>
                </a:solidFill>
              </a:endParaRPr>
            </a:p>
            <a:p>
              <a:r>
                <a:rPr kumimoji="1" lang="ja-JP" altLang="en-US" sz="3600" dirty="0">
                  <a:solidFill>
                    <a:schemeClr val="bg1"/>
                  </a:solidFill>
                </a:rPr>
                <a:t>コミュニケーションをとりつつ</a:t>
              </a:r>
              <a:endParaRPr kumimoji="1" lang="en-US" altLang="ja-JP" sz="3600" dirty="0">
                <a:solidFill>
                  <a:schemeClr val="bg1"/>
                </a:solidFill>
              </a:endParaRPr>
            </a:p>
            <a:p>
              <a:r>
                <a:rPr kumimoji="1" lang="ja-JP" altLang="en-US" sz="3600" dirty="0">
                  <a:solidFill>
                    <a:schemeClr val="bg1"/>
                  </a:solidFill>
                </a:rPr>
                <a:t>わからない部分をすぐ解消できる環境を</a:t>
              </a:r>
              <a:endParaRPr kumimoji="1" lang="en-US" altLang="ja-JP" sz="3600" dirty="0">
                <a:solidFill>
                  <a:schemeClr val="bg1"/>
                </a:solidFill>
              </a:endParaRPr>
            </a:p>
            <a:p>
              <a:r>
                <a:rPr kumimoji="1" lang="ja-JP" altLang="en-US" sz="3600" dirty="0">
                  <a:solidFill>
                    <a:schemeClr val="bg1"/>
                  </a:solidFill>
                </a:rPr>
                <a:t>作った</a:t>
              </a:r>
            </a:p>
          </p:txBody>
        </p:sp>
        <p:sp>
          <p:nvSpPr>
            <p:cNvPr id="28" name="テキスト ボックス 27">
              <a:extLst>
                <a:ext uri="{FF2B5EF4-FFF2-40B4-BE49-F238E27FC236}">
                  <a16:creationId xmlns:a16="http://schemas.microsoft.com/office/drawing/2014/main" id="{9670DC06-165A-265B-7EE2-6F1CF34EF8E4}"/>
                </a:ext>
              </a:extLst>
            </p:cNvPr>
            <p:cNvSpPr txBox="1"/>
            <p:nvPr/>
          </p:nvSpPr>
          <p:spPr>
            <a:xfrm>
              <a:off x="10086548" y="26399036"/>
              <a:ext cx="7785954" cy="3416320"/>
            </a:xfrm>
            <a:prstGeom prst="rect">
              <a:avLst/>
            </a:prstGeom>
            <a:noFill/>
          </p:spPr>
          <p:txBody>
            <a:bodyPr wrap="square" rtlCol="0">
              <a:spAutoFit/>
            </a:bodyPr>
            <a:lstStyle/>
            <a:p>
              <a:r>
                <a:rPr kumimoji="1" lang="ja-JP" altLang="en-US" sz="3600" dirty="0">
                  <a:solidFill>
                    <a:schemeClr val="bg1"/>
                  </a:solidFill>
                </a:rPr>
                <a:t>再教育</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グループ内でこれまでの内容を</a:t>
              </a:r>
              <a:endParaRPr kumimoji="1" lang="en-US" altLang="ja-JP" sz="3600" dirty="0">
                <a:solidFill>
                  <a:schemeClr val="bg1"/>
                </a:solidFill>
              </a:endParaRPr>
            </a:p>
            <a:p>
              <a:r>
                <a:rPr kumimoji="1" lang="ja-JP" altLang="en-US" sz="3600" dirty="0">
                  <a:solidFill>
                    <a:schemeClr val="bg1"/>
                  </a:solidFill>
                </a:rPr>
                <a:t>復習する時間を設け、初学者も</a:t>
              </a:r>
              <a:endParaRPr kumimoji="1" lang="en-US" altLang="ja-JP" sz="3600" dirty="0">
                <a:solidFill>
                  <a:schemeClr val="bg1"/>
                </a:solidFill>
              </a:endParaRPr>
            </a:p>
            <a:p>
              <a:r>
                <a:rPr kumimoji="1" lang="ja-JP" altLang="en-US" sz="3600" dirty="0">
                  <a:solidFill>
                    <a:schemeClr val="bg1"/>
                  </a:solidFill>
                </a:rPr>
                <a:t>理解が深まった</a:t>
              </a:r>
            </a:p>
          </p:txBody>
        </p:sp>
      </p:grpSp>
      <p:pic>
        <p:nvPicPr>
          <p:cNvPr id="11" name="図 10">
            <a:extLst>
              <a:ext uri="{FF2B5EF4-FFF2-40B4-BE49-F238E27FC236}">
                <a16:creationId xmlns:a16="http://schemas.microsoft.com/office/drawing/2014/main" id="{190C1E9C-669C-0FBA-BFB2-AD54878B300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3850" y="547073"/>
            <a:ext cx="2511770" cy="963251"/>
          </a:xfrm>
          <a:prstGeom prst="rect">
            <a:avLst/>
          </a:prstGeom>
        </p:spPr>
      </p:pic>
      <p:grpSp>
        <p:nvGrpSpPr>
          <p:cNvPr id="63" name="グループ化 62">
            <a:extLst>
              <a:ext uri="{FF2B5EF4-FFF2-40B4-BE49-F238E27FC236}">
                <a16:creationId xmlns:a16="http://schemas.microsoft.com/office/drawing/2014/main" id="{E94FD9B4-1EC4-42C8-03B0-74572F232B79}"/>
              </a:ext>
            </a:extLst>
          </p:cNvPr>
          <p:cNvGrpSpPr/>
          <p:nvPr/>
        </p:nvGrpSpPr>
        <p:grpSpPr>
          <a:xfrm>
            <a:off x="318424" y="-7886700"/>
            <a:ext cx="8644772" cy="25101651"/>
            <a:chOff x="573125" y="-13934783"/>
            <a:chExt cx="8644772" cy="25101651"/>
          </a:xfrm>
        </p:grpSpPr>
        <p:grpSp>
          <p:nvGrpSpPr>
            <p:cNvPr id="46" name="グループ化 45">
              <a:extLst>
                <a:ext uri="{FF2B5EF4-FFF2-40B4-BE49-F238E27FC236}">
                  <a16:creationId xmlns:a16="http://schemas.microsoft.com/office/drawing/2014/main" id="{BEDBB30E-5F63-071A-D5F6-D0247777A7F9}"/>
                </a:ext>
              </a:extLst>
            </p:cNvPr>
            <p:cNvGrpSpPr/>
            <p:nvPr/>
          </p:nvGrpSpPr>
          <p:grpSpPr>
            <a:xfrm>
              <a:off x="1240459" y="-13753429"/>
              <a:ext cx="7977438" cy="24920297"/>
              <a:chOff x="725143" y="-13699254"/>
              <a:chExt cx="7977438" cy="24920297"/>
            </a:xfrm>
          </p:grpSpPr>
          <p:grpSp>
            <p:nvGrpSpPr>
              <p:cNvPr id="47" name="グループ化 46">
                <a:extLst>
                  <a:ext uri="{FF2B5EF4-FFF2-40B4-BE49-F238E27FC236}">
                    <a16:creationId xmlns:a16="http://schemas.microsoft.com/office/drawing/2014/main" id="{ABFCA650-A0B7-05BD-3402-8AA67390B875}"/>
                  </a:ext>
                </a:extLst>
              </p:cNvPr>
              <p:cNvGrpSpPr/>
              <p:nvPr/>
            </p:nvGrpSpPr>
            <p:grpSpPr>
              <a:xfrm>
                <a:off x="725143" y="-13699254"/>
                <a:ext cx="7947027" cy="22351617"/>
                <a:chOff x="629065" y="-13927854"/>
                <a:chExt cx="7947027" cy="22351617"/>
              </a:xfrm>
            </p:grpSpPr>
            <p:grpSp>
              <p:nvGrpSpPr>
                <p:cNvPr id="49" name="グループ化 48">
                  <a:extLst>
                    <a:ext uri="{FF2B5EF4-FFF2-40B4-BE49-F238E27FC236}">
                      <a16:creationId xmlns:a16="http://schemas.microsoft.com/office/drawing/2014/main" id="{BA53DF90-7EEF-84FB-6BCD-43FB6D53B696}"/>
                    </a:ext>
                  </a:extLst>
                </p:cNvPr>
                <p:cNvGrpSpPr/>
                <p:nvPr/>
              </p:nvGrpSpPr>
              <p:grpSpPr>
                <a:xfrm>
                  <a:off x="1132974" y="-13927854"/>
                  <a:ext cx="7443118" cy="22351617"/>
                  <a:chOff x="1548911" y="5304568"/>
                  <a:chExt cx="7443118" cy="22351617"/>
                </a:xfrm>
              </p:grpSpPr>
              <p:sp>
                <p:nvSpPr>
                  <p:cNvPr id="51" name="テキスト ボックス 50">
                    <a:extLst>
                      <a:ext uri="{FF2B5EF4-FFF2-40B4-BE49-F238E27FC236}">
                        <a16:creationId xmlns:a16="http://schemas.microsoft.com/office/drawing/2014/main" id="{68904F17-0C48-ADC8-BDEC-D38D127F4043}"/>
                      </a:ext>
                    </a:extLst>
                  </p:cNvPr>
                  <p:cNvSpPr txBox="1"/>
                  <p:nvPr/>
                </p:nvSpPr>
                <p:spPr>
                  <a:xfrm>
                    <a:off x="1693664" y="26332746"/>
                    <a:ext cx="6873101" cy="1323439"/>
                  </a:xfrm>
                  <a:prstGeom prst="rect">
                    <a:avLst/>
                  </a:prstGeom>
                  <a:noFill/>
                </p:spPr>
                <p:txBody>
                  <a:bodyPr wrap="square" rtlCol="0">
                    <a:spAutoFit/>
                  </a:bodyPr>
                  <a:lstStyle/>
                  <a:p>
                    <a:pPr algn="ctr"/>
                    <a:endParaRPr kumimoji="1" lang="en-US" altLang="ja-JP" sz="8000" dirty="0">
                      <a:solidFill>
                        <a:schemeClr val="bg1"/>
                      </a:solidFill>
                      <a:latin typeface="+mj-ea"/>
                      <a:ea typeface="+mj-ea"/>
                    </a:endParaRPr>
                  </a:p>
                </p:txBody>
              </p:sp>
              <p:sp>
                <p:nvSpPr>
                  <p:cNvPr id="52" name="テキスト ボックス 51">
                    <a:extLst>
                      <a:ext uri="{FF2B5EF4-FFF2-40B4-BE49-F238E27FC236}">
                        <a16:creationId xmlns:a16="http://schemas.microsoft.com/office/drawing/2014/main" id="{AD70AE3A-6359-A26C-FCA7-373D97D87AC3}"/>
                      </a:ext>
                    </a:extLst>
                  </p:cNvPr>
                  <p:cNvSpPr txBox="1"/>
                  <p:nvPr/>
                </p:nvSpPr>
                <p:spPr>
                  <a:xfrm>
                    <a:off x="1733057" y="17601906"/>
                    <a:ext cx="7258972" cy="1323439"/>
                  </a:xfrm>
                  <a:prstGeom prst="rect">
                    <a:avLst/>
                  </a:prstGeom>
                  <a:noFill/>
                </p:spPr>
                <p:txBody>
                  <a:bodyPr wrap="square" rtlCol="0">
                    <a:spAutoFit/>
                  </a:bodyPr>
                  <a:lstStyle/>
                  <a:p>
                    <a:pPr algn="ctr"/>
                    <a:endParaRPr kumimoji="1" lang="en-US" altLang="ja-JP" sz="8000" dirty="0">
                      <a:solidFill>
                        <a:schemeClr val="bg1"/>
                      </a:solidFill>
                    </a:endParaRPr>
                  </a:p>
                </p:txBody>
              </p:sp>
              <p:sp>
                <p:nvSpPr>
                  <p:cNvPr id="53" name="テキスト ボックス 52">
                    <a:extLst>
                      <a:ext uri="{FF2B5EF4-FFF2-40B4-BE49-F238E27FC236}">
                        <a16:creationId xmlns:a16="http://schemas.microsoft.com/office/drawing/2014/main" id="{9A432A6B-5543-7B33-D651-964B86F2453B}"/>
                      </a:ext>
                    </a:extLst>
                  </p:cNvPr>
                  <p:cNvSpPr txBox="1"/>
                  <p:nvPr/>
                </p:nvSpPr>
                <p:spPr>
                  <a:xfrm>
                    <a:off x="1693664" y="12414576"/>
                    <a:ext cx="6622320" cy="1323439"/>
                  </a:xfrm>
                  <a:prstGeom prst="rect">
                    <a:avLst/>
                  </a:prstGeom>
                  <a:noFill/>
                  <a:ln>
                    <a:noFill/>
                  </a:ln>
                </p:spPr>
                <p:txBody>
                  <a:bodyPr wrap="square" rtlCol="0">
                    <a:spAutoFit/>
                  </a:bodyPr>
                  <a:lstStyle/>
                  <a:p>
                    <a:pPr algn="ctr"/>
                    <a:endParaRPr kumimoji="1" lang="en-US" altLang="ja-JP" sz="8000" dirty="0">
                      <a:solidFill>
                        <a:schemeClr val="bg1"/>
                      </a:solidFill>
                    </a:endParaRPr>
                  </a:p>
                </p:txBody>
              </p:sp>
              <p:sp>
                <p:nvSpPr>
                  <p:cNvPr id="54" name="テキスト ボックス 53">
                    <a:extLst>
                      <a:ext uri="{FF2B5EF4-FFF2-40B4-BE49-F238E27FC236}">
                        <a16:creationId xmlns:a16="http://schemas.microsoft.com/office/drawing/2014/main" id="{52A06651-7DEA-8CE2-8621-C49E8D03DF68}"/>
                      </a:ext>
                    </a:extLst>
                  </p:cNvPr>
                  <p:cNvSpPr txBox="1"/>
                  <p:nvPr/>
                </p:nvSpPr>
                <p:spPr>
                  <a:xfrm>
                    <a:off x="1548911" y="5304568"/>
                    <a:ext cx="6507944" cy="1323439"/>
                  </a:xfrm>
                  <a:prstGeom prst="rect">
                    <a:avLst/>
                  </a:prstGeom>
                  <a:noFill/>
                </p:spPr>
                <p:txBody>
                  <a:bodyPr wrap="square" rtlCol="0">
                    <a:spAutoFit/>
                  </a:bodyPr>
                  <a:lstStyle/>
                  <a:p>
                    <a:pPr algn="ctr"/>
                    <a:endParaRPr kumimoji="1" lang="en-US" altLang="ja-JP" sz="8000" dirty="0">
                      <a:solidFill>
                        <a:schemeClr val="bg1"/>
                      </a:solidFill>
                    </a:endParaRPr>
                  </a:p>
                </p:txBody>
              </p:sp>
            </p:grpSp>
            <p:pic>
              <p:nvPicPr>
                <p:cNvPr id="50" name="図 49">
                  <a:extLst>
                    <a:ext uri="{FF2B5EF4-FFF2-40B4-BE49-F238E27FC236}">
                      <a16:creationId xmlns:a16="http://schemas.microsoft.com/office/drawing/2014/main" id="{9C2812F5-AC78-CF91-0A10-6E40B96A4A3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9065" y="-2237014"/>
                  <a:ext cx="7797371" cy="4386021"/>
                </a:xfrm>
                <a:prstGeom prst="rect">
                  <a:avLst/>
                </a:prstGeom>
              </p:spPr>
            </p:pic>
          </p:grpSp>
          <p:pic>
            <p:nvPicPr>
              <p:cNvPr id="48" name="図 47" descr="グラフィカル ユーザー インターフェイス が含まれている画像&#10;&#10;自動的に生成された説明">
                <a:extLst>
                  <a:ext uri="{FF2B5EF4-FFF2-40B4-BE49-F238E27FC236}">
                    <a16:creationId xmlns:a16="http://schemas.microsoft.com/office/drawing/2014/main" id="{6F4CECF6-96D2-610D-F600-EE0D034323A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987619" y="6083682"/>
                <a:ext cx="7714962" cy="5137361"/>
              </a:xfrm>
              <a:prstGeom prst="rect">
                <a:avLst/>
              </a:prstGeom>
            </p:spPr>
          </p:pic>
        </p:grpSp>
        <p:pic>
          <p:nvPicPr>
            <p:cNvPr id="58" name="図 57" descr="グラフィカル ユーザー インターフェイス&#10;&#10;自動的に生成された説明">
              <a:extLst>
                <a:ext uri="{FF2B5EF4-FFF2-40B4-BE49-F238E27FC236}">
                  <a16:creationId xmlns:a16="http://schemas.microsoft.com/office/drawing/2014/main" id="{787ED792-15F8-4155-F14F-92E63C0778B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65238" y="-13934783"/>
              <a:ext cx="7778541" cy="4572495"/>
            </a:xfrm>
            <a:prstGeom prst="rect">
              <a:avLst/>
            </a:prstGeom>
          </p:spPr>
        </p:pic>
        <p:pic>
          <p:nvPicPr>
            <p:cNvPr id="60" name="図 59" descr="グラフィカル ユーザー インターフェイス, Web サイト&#10;&#10;自動的に生成された説明">
              <a:extLst>
                <a:ext uri="{FF2B5EF4-FFF2-40B4-BE49-F238E27FC236}">
                  <a16:creationId xmlns:a16="http://schemas.microsoft.com/office/drawing/2014/main" id="{1AAB1935-3B47-D0CA-E481-13C4E19D3CC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73125" y="-11703086"/>
              <a:ext cx="7849490" cy="5082545"/>
            </a:xfrm>
            <a:prstGeom prst="rect">
              <a:avLst/>
            </a:prstGeom>
          </p:spPr>
        </p:pic>
      </p:grpSp>
    </p:spTree>
    <p:extLst>
      <p:ext uri="{BB962C8B-B14F-4D97-AF65-F5344CB8AC3E}">
        <p14:creationId xmlns:p14="http://schemas.microsoft.com/office/powerpoint/2010/main" val="298738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2" name="Group 22"/>
          <p:cNvGrpSpPr/>
          <p:nvPr/>
        </p:nvGrpSpPr>
        <p:grpSpPr>
          <a:xfrm>
            <a:off x="1073516" y="1902198"/>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25" name="TextBox 25"/>
          <p:cNvSpPr txBox="1"/>
          <p:nvPr/>
        </p:nvSpPr>
        <p:spPr>
          <a:xfrm>
            <a:off x="1901798" y="1890129"/>
            <a:ext cx="4365652"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create teamwork</a:t>
            </a:r>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713850" y="647539"/>
            <a:ext cx="8916556" cy="1844848"/>
            <a:chOff x="-414461" y="-58093"/>
            <a:chExt cx="1417677" cy="467594"/>
          </a:xfrm>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318424" y="445930"/>
            <a:ext cx="4954222" cy="2128788"/>
          </a:xfrm>
          <a:prstGeom prst="rect">
            <a:avLst/>
          </a:prstGeom>
          <a:noFill/>
        </p:spPr>
        <p:txBody>
          <a:bodyPr wrap="square" rtlCol="0">
            <a:spAutoFit/>
          </a:bodyPr>
          <a:lstStyle/>
          <a:p>
            <a:pPr algn="ctr">
              <a:lnSpc>
                <a:spcPts val="8921"/>
              </a:lnSpc>
            </a:pPr>
            <a:r>
              <a:rPr lang="en-US" altLang="ja-JP" sz="6600" dirty="0">
                <a:solidFill>
                  <a:srgbClr val="CF0001"/>
                </a:solidFill>
                <a:latin typeface="Bebas Neue Bold"/>
              </a:rPr>
              <a:t>NEWYORKERS</a:t>
            </a:r>
          </a:p>
          <a:p>
            <a:pPr algn="ctr">
              <a:lnSpc>
                <a:spcPts val="8921"/>
              </a:lnSpc>
            </a:pPr>
            <a:endParaRPr lang="en-US" altLang="ja-JP" sz="1800" dirty="0">
              <a:solidFill>
                <a:srgbClr val="CF0001"/>
              </a:solidFill>
              <a:latin typeface="Bebas Neue Bold"/>
            </a:endParaRPr>
          </a:p>
        </p:txBody>
      </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5" name="正方形/長方形 44">
            <a:extLst>
              <a:ext uri="{FF2B5EF4-FFF2-40B4-BE49-F238E27FC236}">
                <a16:creationId xmlns:a16="http://schemas.microsoft.com/office/drawing/2014/main" id="{93698407-F0CC-8933-FB9E-3DEBCD9B9E3B}"/>
              </a:ext>
            </a:extLst>
          </p:cNvPr>
          <p:cNvSpPr/>
          <p:nvPr/>
        </p:nvSpPr>
        <p:spPr>
          <a:xfrm>
            <a:off x="934464" y="3140180"/>
            <a:ext cx="15695978" cy="6551087"/>
          </a:xfrm>
          <a:prstGeom prst="rect">
            <a:avLst/>
          </a:prstGeom>
          <a:solidFill>
            <a:srgbClr val="252525"/>
          </a:solidFill>
          <a:ln>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8810D16-AB8A-9CA9-CB2D-53D7ACD75CD0}"/>
              </a:ext>
            </a:extLst>
          </p:cNvPr>
          <p:cNvGrpSpPr/>
          <p:nvPr/>
        </p:nvGrpSpPr>
        <p:grpSpPr>
          <a:xfrm>
            <a:off x="9121192" y="-10528087"/>
            <a:ext cx="9671803" cy="25571889"/>
            <a:chOff x="9882935" y="4243467"/>
            <a:chExt cx="9671803" cy="25571889"/>
          </a:xfrm>
        </p:grpSpPr>
        <p:sp>
          <p:nvSpPr>
            <p:cNvPr id="17" name="テキスト ボックス 16">
              <a:extLst>
                <a:ext uri="{FF2B5EF4-FFF2-40B4-BE49-F238E27FC236}">
                  <a16:creationId xmlns:a16="http://schemas.microsoft.com/office/drawing/2014/main" id="{3ADD8A77-C975-65D9-F782-A59F9D7E6819}"/>
                </a:ext>
              </a:extLst>
            </p:cNvPr>
            <p:cNvSpPr txBox="1"/>
            <p:nvPr/>
          </p:nvSpPr>
          <p:spPr>
            <a:xfrm>
              <a:off x="10086548" y="4243467"/>
              <a:ext cx="6858000" cy="3785652"/>
            </a:xfrm>
            <a:prstGeom prst="rect">
              <a:avLst/>
            </a:prstGeom>
            <a:noFill/>
          </p:spPr>
          <p:txBody>
            <a:bodyPr wrap="square" rtlCol="0">
              <a:spAutoFit/>
            </a:bodyPr>
            <a:lstStyle/>
            <a:p>
              <a:r>
                <a:rPr kumimoji="1" lang="ja-JP" altLang="en-US" sz="4000" dirty="0">
                  <a:solidFill>
                    <a:schemeClr val="bg1"/>
                  </a:solidFill>
                  <a:latin typeface="+mj-ea"/>
                  <a:ea typeface="+mj-ea"/>
                </a:rPr>
                <a:t>報連相</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こまめな進捗報告の大切さ</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不安、わからないことの共有</a:t>
              </a:r>
              <a:endParaRPr kumimoji="1" lang="en-US" altLang="ja-JP" sz="4000" dirty="0">
                <a:solidFill>
                  <a:schemeClr val="bg1"/>
                </a:solidFill>
                <a:latin typeface="+mj-ea"/>
                <a:ea typeface="+mj-ea"/>
              </a:endParaRPr>
            </a:p>
          </p:txBody>
        </p:sp>
        <p:sp>
          <p:nvSpPr>
            <p:cNvPr id="21" name="テキスト ボックス 20">
              <a:extLst>
                <a:ext uri="{FF2B5EF4-FFF2-40B4-BE49-F238E27FC236}">
                  <a16:creationId xmlns:a16="http://schemas.microsoft.com/office/drawing/2014/main" id="{9DA98626-855E-8074-847B-AFF084A110CC}"/>
                </a:ext>
              </a:extLst>
            </p:cNvPr>
            <p:cNvSpPr txBox="1"/>
            <p:nvPr/>
          </p:nvSpPr>
          <p:spPr>
            <a:xfrm>
              <a:off x="9882935" y="10754504"/>
              <a:ext cx="7612259" cy="3170099"/>
            </a:xfrm>
            <a:prstGeom prst="rect">
              <a:avLst/>
            </a:prstGeom>
            <a:noFill/>
          </p:spPr>
          <p:txBody>
            <a:bodyPr wrap="square" rtlCol="0">
              <a:spAutoFit/>
            </a:bodyPr>
            <a:lstStyle/>
            <a:p>
              <a:r>
                <a:rPr kumimoji="1" lang="ja-JP" altLang="en-US" sz="4000" dirty="0">
                  <a:solidFill>
                    <a:schemeClr val="bg1"/>
                  </a:solidFill>
                </a:rPr>
                <a:t>適材適所</a:t>
              </a:r>
              <a:endParaRPr kumimoji="1" lang="en-US" altLang="ja-JP" sz="4000" dirty="0">
                <a:solidFill>
                  <a:schemeClr val="bg1"/>
                </a:solidFill>
              </a:endParaRPr>
            </a:p>
            <a:p>
              <a:endParaRPr kumimoji="1" lang="en-US" altLang="ja-JP" sz="4000" dirty="0">
                <a:solidFill>
                  <a:schemeClr val="bg1"/>
                </a:solidFill>
              </a:endParaRPr>
            </a:p>
            <a:p>
              <a:endParaRPr kumimoji="1" lang="en-US" altLang="ja-JP" sz="4000" dirty="0">
                <a:solidFill>
                  <a:schemeClr val="bg1"/>
                </a:solidFill>
              </a:endParaRPr>
            </a:p>
            <a:p>
              <a:r>
                <a:rPr kumimoji="1" lang="ja-JP" altLang="en-US" sz="4000" dirty="0">
                  <a:solidFill>
                    <a:schemeClr val="bg1"/>
                  </a:solidFill>
                </a:rPr>
                <a:t>全員で同じ内容を考える時間と</a:t>
              </a:r>
              <a:endParaRPr kumimoji="1" lang="en-US" altLang="ja-JP" sz="4000" dirty="0">
                <a:solidFill>
                  <a:schemeClr val="bg1"/>
                </a:solidFill>
              </a:endParaRPr>
            </a:p>
            <a:p>
              <a:r>
                <a:rPr kumimoji="1" lang="ja-JP" altLang="en-US" sz="4000" dirty="0">
                  <a:solidFill>
                    <a:schemeClr val="bg1"/>
                  </a:solidFill>
                </a:rPr>
                <a:t>各々が作業する時間を設けた</a:t>
              </a:r>
            </a:p>
          </p:txBody>
        </p:sp>
        <p:sp>
          <p:nvSpPr>
            <p:cNvPr id="26" name="テキスト ボックス 25">
              <a:extLst>
                <a:ext uri="{FF2B5EF4-FFF2-40B4-BE49-F238E27FC236}">
                  <a16:creationId xmlns:a16="http://schemas.microsoft.com/office/drawing/2014/main" id="{8FE23B1C-EF31-D1A0-5D53-6EA510EDE61D}"/>
                </a:ext>
              </a:extLst>
            </p:cNvPr>
            <p:cNvSpPr txBox="1"/>
            <p:nvPr/>
          </p:nvSpPr>
          <p:spPr>
            <a:xfrm>
              <a:off x="10591543" y="19761108"/>
              <a:ext cx="8963195" cy="2677656"/>
            </a:xfrm>
            <a:prstGeom prst="rect">
              <a:avLst/>
            </a:prstGeom>
            <a:noFill/>
          </p:spPr>
          <p:txBody>
            <a:bodyPr wrap="square" rtlCol="0">
              <a:spAutoFit/>
            </a:bodyPr>
            <a:lstStyle/>
            <a:p>
              <a:r>
                <a:rPr kumimoji="1" lang="ja-JP" altLang="en-US" sz="4800" dirty="0">
                  <a:solidFill>
                    <a:schemeClr val="bg1"/>
                  </a:solidFill>
                  <a:latin typeface="+mn-ea"/>
                </a:rPr>
                <a:t>サポート</a:t>
              </a:r>
              <a:endParaRPr kumimoji="1" lang="en-US" altLang="ja-JP" sz="4800" dirty="0">
                <a:solidFill>
                  <a:schemeClr val="bg1"/>
                </a:solidFill>
                <a:latin typeface="+mn-ea"/>
              </a:endParaRPr>
            </a:p>
            <a:p>
              <a:endParaRPr kumimoji="1" lang="en-US" altLang="ja-JP" sz="4000" dirty="0">
                <a:solidFill>
                  <a:schemeClr val="bg1"/>
                </a:solidFill>
                <a:latin typeface="+mn-ea"/>
              </a:endParaRPr>
            </a:p>
            <a:p>
              <a:r>
                <a:rPr kumimoji="1" lang="ja-JP" altLang="en-US" sz="4000" dirty="0">
                  <a:solidFill>
                    <a:schemeClr val="bg1"/>
                  </a:solidFill>
                  <a:latin typeface="+mn-ea"/>
                </a:rPr>
                <a:t>ペアごとに分かれ、</a:t>
              </a:r>
              <a:endParaRPr kumimoji="1" lang="en-US" altLang="ja-JP" sz="4000" dirty="0">
                <a:solidFill>
                  <a:schemeClr val="bg1"/>
                </a:solidFill>
                <a:latin typeface="+mn-ea"/>
              </a:endParaRPr>
            </a:p>
            <a:p>
              <a:r>
                <a:rPr kumimoji="1" lang="ja-JP" altLang="en-US" sz="4000" dirty="0">
                  <a:solidFill>
                    <a:schemeClr val="bg1"/>
                  </a:solidFill>
                  <a:latin typeface="+mn-ea"/>
                </a:rPr>
                <a:t>すぐ質問できる環境作り</a:t>
              </a:r>
            </a:p>
          </p:txBody>
        </p:sp>
        <p:sp>
          <p:nvSpPr>
            <p:cNvPr id="28" name="テキスト ボックス 27">
              <a:extLst>
                <a:ext uri="{FF2B5EF4-FFF2-40B4-BE49-F238E27FC236}">
                  <a16:creationId xmlns:a16="http://schemas.microsoft.com/office/drawing/2014/main" id="{9670DC06-165A-265B-7EE2-6F1CF34EF8E4}"/>
                </a:ext>
              </a:extLst>
            </p:cNvPr>
            <p:cNvSpPr txBox="1"/>
            <p:nvPr/>
          </p:nvSpPr>
          <p:spPr>
            <a:xfrm>
              <a:off x="10086548" y="26399036"/>
              <a:ext cx="7785954" cy="3416320"/>
            </a:xfrm>
            <a:prstGeom prst="rect">
              <a:avLst/>
            </a:prstGeom>
            <a:noFill/>
          </p:spPr>
          <p:txBody>
            <a:bodyPr wrap="square" rtlCol="0">
              <a:spAutoFit/>
            </a:bodyPr>
            <a:lstStyle/>
            <a:p>
              <a:r>
                <a:rPr kumimoji="1" lang="ja-JP" altLang="en-US" sz="3600" dirty="0">
                  <a:solidFill>
                    <a:schemeClr val="bg1"/>
                  </a:solidFill>
                </a:rPr>
                <a:t>再教育</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グループ内でこれまでの内容を</a:t>
              </a:r>
              <a:endParaRPr kumimoji="1" lang="en-US" altLang="ja-JP" sz="3600" dirty="0">
                <a:solidFill>
                  <a:schemeClr val="bg1"/>
                </a:solidFill>
              </a:endParaRPr>
            </a:p>
            <a:p>
              <a:r>
                <a:rPr kumimoji="1" lang="ja-JP" altLang="en-US" sz="3600" dirty="0">
                  <a:solidFill>
                    <a:schemeClr val="bg1"/>
                  </a:solidFill>
                </a:rPr>
                <a:t>復習する時間を設け、初学者も</a:t>
              </a:r>
              <a:endParaRPr kumimoji="1" lang="en-US" altLang="ja-JP" sz="3600" dirty="0">
                <a:solidFill>
                  <a:schemeClr val="bg1"/>
                </a:solidFill>
              </a:endParaRPr>
            </a:p>
            <a:p>
              <a:r>
                <a:rPr kumimoji="1" lang="ja-JP" altLang="en-US" sz="3600" dirty="0">
                  <a:solidFill>
                    <a:schemeClr val="bg1"/>
                  </a:solidFill>
                </a:rPr>
                <a:t>理解が深まった</a:t>
              </a:r>
            </a:p>
          </p:txBody>
        </p:sp>
      </p:grpSp>
      <p:pic>
        <p:nvPicPr>
          <p:cNvPr id="11" name="図 10">
            <a:extLst>
              <a:ext uri="{FF2B5EF4-FFF2-40B4-BE49-F238E27FC236}">
                <a16:creationId xmlns:a16="http://schemas.microsoft.com/office/drawing/2014/main" id="{190C1E9C-669C-0FBA-BFB2-AD54878B300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3850" y="547073"/>
            <a:ext cx="2511770" cy="963251"/>
          </a:xfrm>
          <a:prstGeom prst="rect">
            <a:avLst/>
          </a:prstGeom>
        </p:spPr>
      </p:pic>
      <p:grpSp>
        <p:nvGrpSpPr>
          <p:cNvPr id="63" name="グループ化 62">
            <a:extLst>
              <a:ext uri="{FF2B5EF4-FFF2-40B4-BE49-F238E27FC236}">
                <a16:creationId xmlns:a16="http://schemas.microsoft.com/office/drawing/2014/main" id="{E94FD9B4-1EC4-42C8-03B0-74572F232B79}"/>
              </a:ext>
            </a:extLst>
          </p:cNvPr>
          <p:cNvGrpSpPr/>
          <p:nvPr/>
        </p:nvGrpSpPr>
        <p:grpSpPr>
          <a:xfrm>
            <a:off x="971371" y="-5887644"/>
            <a:ext cx="7999146" cy="27199853"/>
            <a:chOff x="1188340" y="-18097750"/>
            <a:chExt cx="7999146" cy="27199853"/>
          </a:xfrm>
        </p:grpSpPr>
        <p:grpSp>
          <p:nvGrpSpPr>
            <p:cNvPr id="46" name="グループ化 45">
              <a:extLst>
                <a:ext uri="{FF2B5EF4-FFF2-40B4-BE49-F238E27FC236}">
                  <a16:creationId xmlns:a16="http://schemas.microsoft.com/office/drawing/2014/main" id="{BEDBB30E-5F63-071A-D5F6-D0247777A7F9}"/>
                </a:ext>
              </a:extLst>
            </p:cNvPr>
            <p:cNvGrpSpPr/>
            <p:nvPr/>
          </p:nvGrpSpPr>
          <p:grpSpPr>
            <a:xfrm>
              <a:off x="1290485" y="-13753429"/>
              <a:ext cx="7897001" cy="22855532"/>
              <a:chOff x="775169" y="-13699254"/>
              <a:chExt cx="7897001" cy="22855532"/>
            </a:xfrm>
          </p:grpSpPr>
          <p:grpSp>
            <p:nvGrpSpPr>
              <p:cNvPr id="47" name="グループ化 46">
                <a:extLst>
                  <a:ext uri="{FF2B5EF4-FFF2-40B4-BE49-F238E27FC236}">
                    <a16:creationId xmlns:a16="http://schemas.microsoft.com/office/drawing/2014/main" id="{ABFCA650-A0B7-05BD-3402-8AA67390B875}"/>
                  </a:ext>
                </a:extLst>
              </p:cNvPr>
              <p:cNvGrpSpPr/>
              <p:nvPr/>
            </p:nvGrpSpPr>
            <p:grpSpPr>
              <a:xfrm>
                <a:off x="775169" y="-13699254"/>
                <a:ext cx="7897001" cy="22351617"/>
                <a:chOff x="679091" y="-13927854"/>
                <a:chExt cx="7897001" cy="22351617"/>
              </a:xfrm>
            </p:grpSpPr>
            <p:grpSp>
              <p:nvGrpSpPr>
                <p:cNvPr id="49" name="グループ化 48">
                  <a:extLst>
                    <a:ext uri="{FF2B5EF4-FFF2-40B4-BE49-F238E27FC236}">
                      <a16:creationId xmlns:a16="http://schemas.microsoft.com/office/drawing/2014/main" id="{BA53DF90-7EEF-84FB-6BCD-43FB6D53B696}"/>
                    </a:ext>
                  </a:extLst>
                </p:cNvPr>
                <p:cNvGrpSpPr/>
                <p:nvPr/>
              </p:nvGrpSpPr>
              <p:grpSpPr>
                <a:xfrm>
                  <a:off x="1132974" y="-13927854"/>
                  <a:ext cx="7443118" cy="22351617"/>
                  <a:chOff x="1548911" y="5304568"/>
                  <a:chExt cx="7443118" cy="22351617"/>
                </a:xfrm>
              </p:grpSpPr>
              <p:sp>
                <p:nvSpPr>
                  <p:cNvPr id="51" name="テキスト ボックス 50">
                    <a:extLst>
                      <a:ext uri="{FF2B5EF4-FFF2-40B4-BE49-F238E27FC236}">
                        <a16:creationId xmlns:a16="http://schemas.microsoft.com/office/drawing/2014/main" id="{68904F17-0C48-ADC8-BDEC-D38D127F4043}"/>
                      </a:ext>
                    </a:extLst>
                  </p:cNvPr>
                  <p:cNvSpPr txBox="1"/>
                  <p:nvPr/>
                </p:nvSpPr>
                <p:spPr>
                  <a:xfrm>
                    <a:off x="1693664" y="26332746"/>
                    <a:ext cx="6873101" cy="1323439"/>
                  </a:xfrm>
                  <a:prstGeom prst="rect">
                    <a:avLst/>
                  </a:prstGeom>
                  <a:noFill/>
                </p:spPr>
                <p:txBody>
                  <a:bodyPr wrap="square" rtlCol="0">
                    <a:spAutoFit/>
                  </a:bodyPr>
                  <a:lstStyle/>
                  <a:p>
                    <a:pPr algn="ctr"/>
                    <a:endParaRPr kumimoji="1" lang="en-US" altLang="ja-JP" sz="8000" dirty="0">
                      <a:solidFill>
                        <a:schemeClr val="bg1"/>
                      </a:solidFill>
                      <a:latin typeface="+mj-ea"/>
                      <a:ea typeface="+mj-ea"/>
                    </a:endParaRPr>
                  </a:p>
                </p:txBody>
              </p:sp>
              <p:sp>
                <p:nvSpPr>
                  <p:cNvPr id="52" name="テキスト ボックス 51">
                    <a:extLst>
                      <a:ext uri="{FF2B5EF4-FFF2-40B4-BE49-F238E27FC236}">
                        <a16:creationId xmlns:a16="http://schemas.microsoft.com/office/drawing/2014/main" id="{AD70AE3A-6359-A26C-FCA7-373D97D87AC3}"/>
                      </a:ext>
                    </a:extLst>
                  </p:cNvPr>
                  <p:cNvSpPr txBox="1"/>
                  <p:nvPr/>
                </p:nvSpPr>
                <p:spPr>
                  <a:xfrm>
                    <a:off x="1733057" y="17601906"/>
                    <a:ext cx="7258972" cy="1323439"/>
                  </a:xfrm>
                  <a:prstGeom prst="rect">
                    <a:avLst/>
                  </a:prstGeom>
                  <a:noFill/>
                </p:spPr>
                <p:txBody>
                  <a:bodyPr wrap="square" rtlCol="0">
                    <a:spAutoFit/>
                  </a:bodyPr>
                  <a:lstStyle/>
                  <a:p>
                    <a:pPr algn="ctr"/>
                    <a:endParaRPr kumimoji="1" lang="en-US" altLang="ja-JP" sz="8000" dirty="0">
                      <a:solidFill>
                        <a:schemeClr val="bg1"/>
                      </a:solidFill>
                    </a:endParaRPr>
                  </a:p>
                </p:txBody>
              </p:sp>
              <p:sp>
                <p:nvSpPr>
                  <p:cNvPr id="53" name="テキスト ボックス 52">
                    <a:extLst>
                      <a:ext uri="{FF2B5EF4-FFF2-40B4-BE49-F238E27FC236}">
                        <a16:creationId xmlns:a16="http://schemas.microsoft.com/office/drawing/2014/main" id="{9A432A6B-5543-7B33-D651-964B86F2453B}"/>
                      </a:ext>
                    </a:extLst>
                  </p:cNvPr>
                  <p:cNvSpPr txBox="1"/>
                  <p:nvPr/>
                </p:nvSpPr>
                <p:spPr>
                  <a:xfrm>
                    <a:off x="1693664" y="12414576"/>
                    <a:ext cx="6622320" cy="1323439"/>
                  </a:xfrm>
                  <a:prstGeom prst="rect">
                    <a:avLst/>
                  </a:prstGeom>
                  <a:noFill/>
                  <a:ln>
                    <a:noFill/>
                  </a:ln>
                </p:spPr>
                <p:txBody>
                  <a:bodyPr wrap="square" rtlCol="0">
                    <a:spAutoFit/>
                  </a:bodyPr>
                  <a:lstStyle/>
                  <a:p>
                    <a:pPr algn="ctr"/>
                    <a:endParaRPr kumimoji="1" lang="en-US" altLang="ja-JP" sz="8000" dirty="0">
                      <a:solidFill>
                        <a:schemeClr val="bg1"/>
                      </a:solidFill>
                    </a:endParaRPr>
                  </a:p>
                </p:txBody>
              </p:sp>
              <p:sp>
                <p:nvSpPr>
                  <p:cNvPr id="54" name="テキスト ボックス 53">
                    <a:extLst>
                      <a:ext uri="{FF2B5EF4-FFF2-40B4-BE49-F238E27FC236}">
                        <a16:creationId xmlns:a16="http://schemas.microsoft.com/office/drawing/2014/main" id="{52A06651-7DEA-8CE2-8621-C49E8D03DF68}"/>
                      </a:ext>
                    </a:extLst>
                  </p:cNvPr>
                  <p:cNvSpPr txBox="1"/>
                  <p:nvPr/>
                </p:nvSpPr>
                <p:spPr>
                  <a:xfrm>
                    <a:off x="1548911" y="5304568"/>
                    <a:ext cx="6507944" cy="1323439"/>
                  </a:xfrm>
                  <a:prstGeom prst="rect">
                    <a:avLst/>
                  </a:prstGeom>
                  <a:noFill/>
                </p:spPr>
                <p:txBody>
                  <a:bodyPr wrap="square" rtlCol="0">
                    <a:spAutoFit/>
                  </a:bodyPr>
                  <a:lstStyle/>
                  <a:p>
                    <a:pPr algn="ctr"/>
                    <a:endParaRPr kumimoji="1" lang="en-US" altLang="ja-JP" sz="8000" dirty="0">
                      <a:solidFill>
                        <a:schemeClr val="bg1"/>
                      </a:solidFill>
                    </a:endParaRPr>
                  </a:p>
                </p:txBody>
              </p:sp>
            </p:grpSp>
            <p:pic>
              <p:nvPicPr>
                <p:cNvPr id="50" name="図 49">
                  <a:extLst>
                    <a:ext uri="{FF2B5EF4-FFF2-40B4-BE49-F238E27FC236}">
                      <a16:creationId xmlns:a16="http://schemas.microsoft.com/office/drawing/2014/main" id="{9C2812F5-AC78-CF91-0A10-6E40B96A4A3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79091" y="-307077"/>
                  <a:ext cx="7797371" cy="4386021"/>
                </a:xfrm>
                <a:prstGeom prst="rect">
                  <a:avLst/>
                </a:prstGeom>
              </p:spPr>
            </p:pic>
          </p:grpSp>
          <p:pic>
            <p:nvPicPr>
              <p:cNvPr id="48" name="図 47" descr="グラフィカル ユーザー インターフェイス が含まれている画像&#10;&#10;自動的に生成された説明">
                <a:extLst>
                  <a:ext uri="{FF2B5EF4-FFF2-40B4-BE49-F238E27FC236}">
                    <a16:creationId xmlns:a16="http://schemas.microsoft.com/office/drawing/2014/main" id="{6F4CECF6-96D2-610D-F600-EE0D034323A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552" y="4018917"/>
                <a:ext cx="7714962" cy="5137361"/>
              </a:xfrm>
              <a:prstGeom prst="rect">
                <a:avLst/>
              </a:prstGeom>
            </p:spPr>
          </p:pic>
        </p:grpSp>
        <p:pic>
          <p:nvPicPr>
            <p:cNvPr id="58" name="図 57" descr="グラフィカル ユーザー インターフェイス&#10;&#10;自動的に生成された説明">
              <a:extLst>
                <a:ext uri="{FF2B5EF4-FFF2-40B4-BE49-F238E27FC236}">
                  <a16:creationId xmlns:a16="http://schemas.microsoft.com/office/drawing/2014/main" id="{787ED792-15F8-4155-F14F-92E63C0778B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91078" y="-18097750"/>
              <a:ext cx="7778541" cy="4572495"/>
            </a:xfrm>
            <a:prstGeom prst="rect">
              <a:avLst/>
            </a:prstGeom>
          </p:spPr>
        </p:pic>
        <p:pic>
          <p:nvPicPr>
            <p:cNvPr id="60" name="図 59" descr="グラフィカル ユーザー インターフェイス, Web サイト&#10;&#10;自動的に生成された説明">
              <a:extLst>
                <a:ext uri="{FF2B5EF4-FFF2-40B4-BE49-F238E27FC236}">
                  <a16:creationId xmlns:a16="http://schemas.microsoft.com/office/drawing/2014/main" id="{1AAB1935-3B47-D0CA-E481-13C4E19D3CC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188340" y="-8090298"/>
              <a:ext cx="7849490" cy="5082545"/>
            </a:xfrm>
            <a:prstGeom prst="rect">
              <a:avLst/>
            </a:prstGeom>
          </p:spPr>
        </p:pic>
      </p:grpSp>
    </p:spTree>
    <p:extLst>
      <p:ext uri="{BB962C8B-B14F-4D97-AF65-F5344CB8AC3E}">
        <p14:creationId xmlns:p14="http://schemas.microsoft.com/office/powerpoint/2010/main" val="1832648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2" name="Group 22"/>
          <p:cNvGrpSpPr/>
          <p:nvPr/>
        </p:nvGrpSpPr>
        <p:grpSpPr>
          <a:xfrm>
            <a:off x="1073516" y="1902198"/>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25" name="TextBox 25"/>
          <p:cNvSpPr txBox="1"/>
          <p:nvPr/>
        </p:nvSpPr>
        <p:spPr>
          <a:xfrm>
            <a:off x="1901798" y="1890129"/>
            <a:ext cx="4365652"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create teamwork</a:t>
            </a:r>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713850" y="647539"/>
            <a:ext cx="8916556" cy="1844848"/>
            <a:chOff x="-414461" y="-58093"/>
            <a:chExt cx="1417677" cy="467594"/>
          </a:xfrm>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318424" y="445930"/>
            <a:ext cx="4954222" cy="2128788"/>
          </a:xfrm>
          <a:prstGeom prst="rect">
            <a:avLst/>
          </a:prstGeom>
          <a:noFill/>
        </p:spPr>
        <p:txBody>
          <a:bodyPr wrap="square" rtlCol="0">
            <a:spAutoFit/>
          </a:bodyPr>
          <a:lstStyle/>
          <a:p>
            <a:pPr algn="ctr">
              <a:lnSpc>
                <a:spcPts val="8921"/>
              </a:lnSpc>
            </a:pPr>
            <a:r>
              <a:rPr lang="en-US" altLang="ja-JP" sz="6600" dirty="0">
                <a:solidFill>
                  <a:srgbClr val="CF0001"/>
                </a:solidFill>
                <a:latin typeface="Bebas Neue Bold"/>
              </a:rPr>
              <a:t>NEWYORKERS</a:t>
            </a:r>
          </a:p>
          <a:p>
            <a:pPr algn="ctr">
              <a:lnSpc>
                <a:spcPts val="8921"/>
              </a:lnSpc>
            </a:pPr>
            <a:endParaRPr lang="en-US" altLang="ja-JP" sz="1800" dirty="0">
              <a:solidFill>
                <a:srgbClr val="CF0001"/>
              </a:solidFill>
              <a:latin typeface="Bebas Neue Bold"/>
            </a:endParaRPr>
          </a:p>
        </p:txBody>
      </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5" name="正方形/長方形 44">
            <a:extLst>
              <a:ext uri="{FF2B5EF4-FFF2-40B4-BE49-F238E27FC236}">
                <a16:creationId xmlns:a16="http://schemas.microsoft.com/office/drawing/2014/main" id="{93698407-F0CC-8933-FB9E-3DEBCD9B9E3B}"/>
              </a:ext>
            </a:extLst>
          </p:cNvPr>
          <p:cNvSpPr/>
          <p:nvPr/>
        </p:nvSpPr>
        <p:spPr>
          <a:xfrm>
            <a:off x="926098" y="2913643"/>
            <a:ext cx="15695978" cy="6551087"/>
          </a:xfrm>
          <a:prstGeom prst="rect">
            <a:avLst/>
          </a:prstGeom>
          <a:solidFill>
            <a:srgbClr val="252525"/>
          </a:solidFill>
          <a:ln>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2" name="グループ化 61">
            <a:extLst>
              <a:ext uri="{FF2B5EF4-FFF2-40B4-BE49-F238E27FC236}">
                <a16:creationId xmlns:a16="http://schemas.microsoft.com/office/drawing/2014/main" id="{58810D16-AB8A-9CA9-CB2D-53D7ACD75CD0}"/>
              </a:ext>
            </a:extLst>
          </p:cNvPr>
          <p:cNvGrpSpPr/>
          <p:nvPr/>
        </p:nvGrpSpPr>
        <p:grpSpPr>
          <a:xfrm>
            <a:off x="9742674" y="-17335500"/>
            <a:ext cx="9618728" cy="24411993"/>
            <a:chOff x="9395846" y="4243467"/>
            <a:chExt cx="9618728" cy="24411993"/>
          </a:xfrm>
        </p:grpSpPr>
        <p:sp>
          <p:nvSpPr>
            <p:cNvPr id="17" name="テキスト ボックス 16">
              <a:extLst>
                <a:ext uri="{FF2B5EF4-FFF2-40B4-BE49-F238E27FC236}">
                  <a16:creationId xmlns:a16="http://schemas.microsoft.com/office/drawing/2014/main" id="{3ADD8A77-C975-65D9-F782-A59F9D7E6819}"/>
                </a:ext>
              </a:extLst>
            </p:cNvPr>
            <p:cNvSpPr txBox="1"/>
            <p:nvPr/>
          </p:nvSpPr>
          <p:spPr>
            <a:xfrm>
              <a:off x="10086548" y="4243467"/>
              <a:ext cx="6858000" cy="3785652"/>
            </a:xfrm>
            <a:prstGeom prst="rect">
              <a:avLst/>
            </a:prstGeom>
            <a:noFill/>
          </p:spPr>
          <p:txBody>
            <a:bodyPr wrap="square" rtlCol="0">
              <a:spAutoFit/>
            </a:bodyPr>
            <a:lstStyle/>
            <a:p>
              <a:r>
                <a:rPr kumimoji="1" lang="ja-JP" altLang="en-US" sz="4000" dirty="0">
                  <a:solidFill>
                    <a:schemeClr val="bg1"/>
                  </a:solidFill>
                  <a:latin typeface="+mj-ea"/>
                  <a:ea typeface="+mj-ea"/>
                </a:rPr>
                <a:t>報連相</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こまめな進捗報告の大切さ</a:t>
              </a:r>
              <a:endParaRPr kumimoji="1" lang="en-US" altLang="ja-JP" sz="4000" dirty="0">
                <a:solidFill>
                  <a:schemeClr val="bg1"/>
                </a:solidFill>
                <a:latin typeface="+mj-ea"/>
                <a:ea typeface="+mj-ea"/>
              </a:endParaRPr>
            </a:p>
            <a:p>
              <a:endParaRPr kumimoji="1" lang="en-US" altLang="ja-JP" sz="4000" dirty="0">
                <a:solidFill>
                  <a:schemeClr val="bg1"/>
                </a:solidFill>
                <a:latin typeface="+mj-ea"/>
                <a:ea typeface="+mj-ea"/>
              </a:endParaRPr>
            </a:p>
            <a:p>
              <a:r>
                <a:rPr kumimoji="1" lang="ja-JP" altLang="en-US" sz="4000" dirty="0">
                  <a:solidFill>
                    <a:schemeClr val="bg1"/>
                  </a:solidFill>
                  <a:latin typeface="+mj-ea"/>
                  <a:ea typeface="+mj-ea"/>
                </a:rPr>
                <a:t>不安、わからないことの共有</a:t>
              </a:r>
              <a:endParaRPr kumimoji="1" lang="en-US" altLang="ja-JP" sz="4000" dirty="0">
                <a:solidFill>
                  <a:schemeClr val="bg1"/>
                </a:solidFill>
                <a:latin typeface="+mj-ea"/>
                <a:ea typeface="+mj-ea"/>
              </a:endParaRPr>
            </a:p>
          </p:txBody>
        </p:sp>
        <p:sp>
          <p:nvSpPr>
            <p:cNvPr id="21" name="テキスト ボックス 20">
              <a:extLst>
                <a:ext uri="{FF2B5EF4-FFF2-40B4-BE49-F238E27FC236}">
                  <a16:creationId xmlns:a16="http://schemas.microsoft.com/office/drawing/2014/main" id="{9DA98626-855E-8074-847B-AFF084A110CC}"/>
                </a:ext>
              </a:extLst>
            </p:cNvPr>
            <p:cNvSpPr txBox="1"/>
            <p:nvPr/>
          </p:nvSpPr>
          <p:spPr>
            <a:xfrm>
              <a:off x="10260243" y="12355039"/>
              <a:ext cx="7612259" cy="3170099"/>
            </a:xfrm>
            <a:prstGeom prst="rect">
              <a:avLst/>
            </a:prstGeom>
            <a:noFill/>
          </p:spPr>
          <p:txBody>
            <a:bodyPr wrap="square" rtlCol="0">
              <a:spAutoFit/>
            </a:bodyPr>
            <a:lstStyle/>
            <a:p>
              <a:r>
                <a:rPr kumimoji="1" lang="ja-JP" altLang="en-US" sz="4000" dirty="0">
                  <a:solidFill>
                    <a:schemeClr val="bg1"/>
                  </a:solidFill>
                </a:rPr>
                <a:t>適材適所</a:t>
              </a:r>
              <a:endParaRPr kumimoji="1" lang="en-US" altLang="ja-JP" sz="4000" dirty="0">
                <a:solidFill>
                  <a:schemeClr val="bg1"/>
                </a:solidFill>
              </a:endParaRPr>
            </a:p>
            <a:p>
              <a:endParaRPr kumimoji="1" lang="en-US" altLang="ja-JP" sz="4000" dirty="0">
                <a:solidFill>
                  <a:schemeClr val="bg1"/>
                </a:solidFill>
              </a:endParaRPr>
            </a:p>
            <a:p>
              <a:endParaRPr kumimoji="1" lang="en-US" altLang="ja-JP" sz="4000" dirty="0">
                <a:solidFill>
                  <a:schemeClr val="bg1"/>
                </a:solidFill>
              </a:endParaRPr>
            </a:p>
            <a:p>
              <a:r>
                <a:rPr kumimoji="1" lang="ja-JP" altLang="en-US" sz="4000" dirty="0">
                  <a:solidFill>
                    <a:schemeClr val="bg1"/>
                  </a:solidFill>
                </a:rPr>
                <a:t>全員で同じ内容を考える時間と</a:t>
              </a:r>
              <a:endParaRPr kumimoji="1" lang="en-US" altLang="ja-JP" sz="4000" dirty="0">
                <a:solidFill>
                  <a:schemeClr val="bg1"/>
                </a:solidFill>
              </a:endParaRPr>
            </a:p>
            <a:p>
              <a:r>
                <a:rPr kumimoji="1" lang="ja-JP" altLang="en-US" sz="4000" dirty="0">
                  <a:solidFill>
                    <a:schemeClr val="bg1"/>
                  </a:solidFill>
                </a:rPr>
                <a:t>各々が作業する時間を設けた</a:t>
              </a:r>
            </a:p>
          </p:txBody>
        </p:sp>
        <p:sp>
          <p:nvSpPr>
            <p:cNvPr id="26" name="テキスト ボックス 25">
              <a:extLst>
                <a:ext uri="{FF2B5EF4-FFF2-40B4-BE49-F238E27FC236}">
                  <a16:creationId xmlns:a16="http://schemas.microsoft.com/office/drawing/2014/main" id="{8FE23B1C-EF31-D1A0-5D53-6EA510EDE61D}"/>
                </a:ext>
              </a:extLst>
            </p:cNvPr>
            <p:cNvSpPr txBox="1"/>
            <p:nvPr/>
          </p:nvSpPr>
          <p:spPr>
            <a:xfrm>
              <a:off x="10051379" y="17461653"/>
              <a:ext cx="8963195" cy="3970318"/>
            </a:xfrm>
            <a:prstGeom prst="rect">
              <a:avLst/>
            </a:prstGeom>
            <a:noFill/>
          </p:spPr>
          <p:txBody>
            <a:bodyPr wrap="square" rtlCol="0">
              <a:spAutoFit/>
            </a:bodyPr>
            <a:lstStyle/>
            <a:p>
              <a:r>
                <a:rPr kumimoji="1" lang="ja-JP" altLang="en-US" sz="3600" dirty="0">
                  <a:solidFill>
                    <a:schemeClr val="bg1"/>
                  </a:solidFill>
                </a:rPr>
                <a:t>サポート</a:t>
              </a:r>
              <a:endParaRPr kumimoji="1" lang="en-US" altLang="ja-JP" sz="3600" dirty="0">
                <a:solidFill>
                  <a:schemeClr val="bg1"/>
                </a:solidFill>
              </a:endParaRPr>
            </a:p>
            <a:p>
              <a:endParaRPr kumimoji="1" lang="en-US" altLang="ja-JP" sz="3600" dirty="0">
                <a:solidFill>
                  <a:schemeClr val="bg1"/>
                </a:solidFill>
              </a:endParaRPr>
            </a:p>
            <a:p>
              <a:endParaRPr kumimoji="1" lang="en-US" altLang="ja-JP" sz="3600" dirty="0">
                <a:solidFill>
                  <a:schemeClr val="bg1"/>
                </a:solidFill>
              </a:endParaRPr>
            </a:p>
            <a:p>
              <a:r>
                <a:rPr kumimoji="1" lang="ja-JP" altLang="en-US" sz="3600" dirty="0">
                  <a:solidFill>
                    <a:schemeClr val="bg1"/>
                  </a:solidFill>
                </a:rPr>
                <a:t>グループを二人一組に分け、</a:t>
              </a:r>
              <a:endParaRPr kumimoji="1" lang="en-US" altLang="ja-JP" sz="3600" dirty="0">
                <a:solidFill>
                  <a:schemeClr val="bg1"/>
                </a:solidFill>
              </a:endParaRPr>
            </a:p>
            <a:p>
              <a:r>
                <a:rPr kumimoji="1" lang="ja-JP" altLang="en-US" sz="3600" dirty="0">
                  <a:solidFill>
                    <a:schemeClr val="bg1"/>
                  </a:solidFill>
                </a:rPr>
                <a:t>コミュニケーションをとりつつ</a:t>
              </a:r>
              <a:endParaRPr kumimoji="1" lang="en-US" altLang="ja-JP" sz="3600" dirty="0">
                <a:solidFill>
                  <a:schemeClr val="bg1"/>
                </a:solidFill>
              </a:endParaRPr>
            </a:p>
            <a:p>
              <a:r>
                <a:rPr kumimoji="1" lang="ja-JP" altLang="en-US" sz="3600" dirty="0">
                  <a:solidFill>
                    <a:schemeClr val="bg1"/>
                  </a:solidFill>
                </a:rPr>
                <a:t>わからない部分をすぐ解消できる環境を</a:t>
              </a:r>
              <a:endParaRPr kumimoji="1" lang="en-US" altLang="ja-JP" sz="3600" dirty="0">
                <a:solidFill>
                  <a:schemeClr val="bg1"/>
                </a:solidFill>
              </a:endParaRPr>
            </a:p>
            <a:p>
              <a:r>
                <a:rPr kumimoji="1" lang="ja-JP" altLang="en-US" sz="3600" dirty="0">
                  <a:solidFill>
                    <a:schemeClr val="bg1"/>
                  </a:solidFill>
                </a:rPr>
                <a:t>作った</a:t>
              </a:r>
            </a:p>
          </p:txBody>
        </p:sp>
        <p:sp>
          <p:nvSpPr>
            <p:cNvPr id="28" name="テキスト ボックス 27">
              <a:extLst>
                <a:ext uri="{FF2B5EF4-FFF2-40B4-BE49-F238E27FC236}">
                  <a16:creationId xmlns:a16="http://schemas.microsoft.com/office/drawing/2014/main" id="{9670DC06-165A-265B-7EE2-6F1CF34EF8E4}"/>
                </a:ext>
              </a:extLst>
            </p:cNvPr>
            <p:cNvSpPr txBox="1"/>
            <p:nvPr/>
          </p:nvSpPr>
          <p:spPr>
            <a:xfrm>
              <a:off x="9395846" y="26593357"/>
              <a:ext cx="7785954" cy="2062103"/>
            </a:xfrm>
            <a:prstGeom prst="rect">
              <a:avLst/>
            </a:prstGeom>
            <a:noFill/>
          </p:spPr>
          <p:txBody>
            <a:bodyPr wrap="square" rtlCol="0">
              <a:spAutoFit/>
            </a:bodyPr>
            <a:lstStyle/>
            <a:p>
              <a:r>
                <a:rPr kumimoji="1" lang="ja-JP" altLang="en-US" sz="4800" dirty="0">
                  <a:solidFill>
                    <a:schemeClr val="bg1"/>
                  </a:solidFill>
                  <a:latin typeface="+mn-ea"/>
                </a:rPr>
                <a:t>再教育</a:t>
              </a:r>
              <a:endParaRPr kumimoji="1" lang="en-US" altLang="ja-JP" sz="4800" dirty="0">
                <a:solidFill>
                  <a:schemeClr val="bg1"/>
                </a:solidFill>
                <a:latin typeface="+mn-ea"/>
              </a:endParaRPr>
            </a:p>
            <a:p>
              <a:endParaRPr kumimoji="1" lang="en-US" altLang="ja-JP" sz="4000" dirty="0">
                <a:solidFill>
                  <a:schemeClr val="bg1"/>
                </a:solidFill>
                <a:latin typeface="+mn-ea"/>
              </a:endParaRPr>
            </a:p>
            <a:p>
              <a:r>
                <a:rPr kumimoji="1" lang="ja-JP" altLang="en-US" sz="4000" dirty="0">
                  <a:solidFill>
                    <a:schemeClr val="bg1"/>
                  </a:solidFill>
                  <a:latin typeface="+mn-ea"/>
                </a:rPr>
                <a:t>これまでの内容を復習する時間</a:t>
              </a:r>
            </a:p>
          </p:txBody>
        </p:sp>
      </p:grpSp>
      <p:pic>
        <p:nvPicPr>
          <p:cNvPr id="11" name="図 10">
            <a:extLst>
              <a:ext uri="{FF2B5EF4-FFF2-40B4-BE49-F238E27FC236}">
                <a16:creationId xmlns:a16="http://schemas.microsoft.com/office/drawing/2014/main" id="{190C1E9C-669C-0FBA-BFB2-AD54878B300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713850" y="547073"/>
            <a:ext cx="2511770" cy="963251"/>
          </a:xfrm>
          <a:prstGeom prst="rect">
            <a:avLst/>
          </a:prstGeom>
        </p:spPr>
      </p:pic>
      <p:grpSp>
        <p:nvGrpSpPr>
          <p:cNvPr id="63" name="グループ化 62">
            <a:extLst>
              <a:ext uri="{FF2B5EF4-FFF2-40B4-BE49-F238E27FC236}">
                <a16:creationId xmlns:a16="http://schemas.microsoft.com/office/drawing/2014/main" id="{E94FD9B4-1EC4-42C8-03B0-74572F232B79}"/>
              </a:ext>
            </a:extLst>
          </p:cNvPr>
          <p:cNvGrpSpPr/>
          <p:nvPr/>
        </p:nvGrpSpPr>
        <p:grpSpPr>
          <a:xfrm>
            <a:off x="926098" y="4018917"/>
            <a:ext cx="7947027" cy="23036886"/>
            <a:chOff x="1240459" y="-13934783"/>
            <a:chExt cx="7947027" cy="23036886"/>
          </a:xfrm>
        </p:grpSpPr>
        <p:grpSp>
          <p:nvGrpSpPr>
            <p:cNvPr id="46" name="グループ化 45">
              <a:extLst>
                <a:ext uri="{FF2B5EF4-FFF2-40B4-BE49-F238E27FC236}">
                  <a16:creationId xmlns:a16="http://schemas.microsoft.com/office/drawing/2014/main" id="{BEDBB30E-5F63-071A-D5F6-D0247777A7F9}"/>
                </a:ext>
              </a:extLst>
            </p:cNvPr>
            <p:cNvGrpSpPr/>
            <p:nvPr/>
          </p:nvGrpSpPr>
          <p:grpSpPr>
            <a:xfrm>
              <a:off x="1240459" y="-13753429"/>
              <a:ext cx="7947027" cy="22855532"/>
              <a:chOff x="725143" y="-13699254"/>
              <a:chExt cx="7947027" cy="22855532"/>
            </a:xfrm>
          </p:grpSpPr>
          <p:grpSp>
            <p:nvGrpSpPr>
              <p:cNvPr id="47" name="グループ化 46">
                <a:extLst>
                  <a:ext uri="{FF2B5EF4-FFF2-40B4-BE49-F238E27FC236}">
                    <a16:creationId xmlns:a16="http://schemas.microsoft.com/office/drawing/2014/main" id="{ABFCA650-A0B7-05BD-3402-8AA67390B875}"/>
                  </a:ext>
                </a:extLst>
              </p:cNvPr>
              <p:cNvGrpSpPr/>
              <p:nvPr/>
            </p:nvGrpSpPr>
            <p:grpSpPr>
              <a:xfrm>
                <a:off x="725143" y="-13699254"/>
                <a:ext cx="7947027" cy="22351617"/>
                <a:chOff x="629065" y="-13927854"/>
                <a:chExt cx="7947027" cy="22351617"/>
              </a:xfrm>
            </p:grpSpPr>
            <p:grpSp>
              <p:nvGrpSpPr>
                <p:cNvPr id="49" name="グループ化 48">
                  <a:extLst>
                    <a:ext uri="{FF2B5EF4-FFF2-40B4-BE49-F238E27FC236}">
                      <a16:creationId xmlns:a16="http://schemas.microsoft.com/office/drawing/2014/main" id="{BA53DF90-7EEF-84FB-6BCD-43FB6D53B696}"/>
                    </a:ext>
                  </a:extLst>
                </p:cNvPr>
                <p:cNvGrpSpPr/>
                <p:nvPr/>
              </p:nvGrpSpPr>
              <p:grpSpPr>
                <a:xfrm>
                  <a:off x="1132974" y="-13927854"/>
                  <a:ext cx="7443118" cy="22351617"/>
                  <a:chOff x="1548911" y="5304568"/>
                  <a:chExt cx="7443118" cy="22351617"/>
                </a:xfrm>
              </p:grpSpPr>
              <p:sp>
                <p:nvSpPr>
                  <p:cNvPr id="51" name="テキスト ボックス 50">
                    <a:extLst>
                      <a:ext uri="{FF2B5EF4-FFF2-40B4-BE49-F238E27FC236}">
                        <a16:creationId xmlns:a16="http://schemas.microsoft.com/office/drawing/2014/main" id="{68904F17-0C48-ADC8-BDEC-D38D127F4043}"/>
                      </a:ext>
                    </a:extLst>
                  </p:cNvPr>
                  <p:cNvSpPr txBox="1"/>
                  <p:nvPr/>
                </p:nvSpPr>
                <p:spPr>
                  <a:xfrm>
                    <a:off x="1693664" y="26332746"/>
                    <a:ext cx="6873101" cy="1323439"/>
                  </a:xfrm>
                  <a:prstGeom prst="rect">
                    <a:avLst/>
                  </a:prstGeom>
                  <a:noFill/>
                </p:spPr>
                <p:txBody>
                  <a:bodyPr wrap="square" rtlCol="0">
                    <a:spAutoFit/>
                  </a:bodyPr>
                  <a:lstStyle/>
                  <a:p>
                    <a:pPr algn="ctr"/>
                    <a:endParaRPr kumimoji="1" lang="en-US" altLang="ja-JP" sz="8000" dirty="0">
                      <a:solidFill>
                        <a:schemeClr val="bg1"/>
                      </a:solidFill>
                      <a:latin typeface="+mj-ea"/>
                      <a:ea typeface="+mj-ea"/>
                    </a:endParaRPr>
                  </a:p>
                </p:txBody>
              </p:sp>
              <p:sp>
                <p:nvSpPr>
                  <p:cNvPr id="52" name="テキスト ボックス 51">
                    <a:extLst>
                      <a:ext uri="{FF2B5EF4-FFF2-40B4-BE49-F238E27FC236}">
                        <a16:creationId xmlns:a16="http://schemas.microsoft.com/office/drawing/2014/main" id="{AD70AE3A-6359-A26C-FCA7-373D97D87AC3}"/>
                      </a:ext>
                    </a:extLst>
                  </p:cNvPr>
                  <p:cNvSpPr txBox="1"/>
                  <p:nvPr/>
                </p:nvSpPr>
                <p:spPr>
                  <a:xfrm>
                    <a:off x="1733057" y="17601906"/>
                    <a:ext cx="7258972" cy="1323439"/>
                  </a:xfrm>
                  <a:prstGeom prst="rect">
                    <a:avLst/>
                  </a:prstGeom>
                  <a:noFill/>
                </p:spPr>
                <p:txBody>
                  <a:bodyPr wrap="square" rtlCol="0">
                    <a:spAutoFit/>
                  </a:bodyPr>
                  <a:lstStyle/>
                  <a:p>
                    <a:pPr algn="ctr"/>
                    <a:endParaRPr kumimoji="1" lang="en-US" altLang="ja-JP" sz="8000" dirty="0">
                      <a:solidFill>
                        <a:schemeClr val="bg1"/>
                      </a:solidFill>
                    </a:endParaRPr>
                  </a:p>
                </p:txBody>
              </p:sp>
              <p:sp>
                <p:nvSpPr>
                  <p:cNvPr id="53" name="テキスト ボックス 52">
                    <a:extLst>
                      <a:ext uri="{FF2B5EF4-FFF2-40B4-BE49-F238E27FC236}">
                        <a16:creationId xmlns:a16="http://schemas.microsoft.com/office/drawing/2014/main" id="{9A432A6B-5543-7B33-D651-964B86F2453B}"/>
                      </a:ext>
                    </a:extLst>
                  </p:cNvPr>
                  <p:cNvSpPr txBox="1"/>
                  <p:nvPr/>
                </p:nvSpPr>
                <p:spPr>
                  <a:xfrm>
                    <a:off x="1693664" y="12414576"/>
                    <a:ext cx="6622320" cy="1323439"/>
                  </a:xfrm>
                  <a:prstGeom prst="rect">
                    <a:avLst/>
                  </a:prstGeom>
                  <a:noFill/>
                  <a:ln>
                    <a:noFill/>
                  </a:ln>
                </p:spPr>
                <p:txBody>
                  <a:bodyPr wrap="square" rtlCol="0">
                    <a:spAutoFit/>
                  </a:bodyPr>
                  <a:lstStyle/>
                  <a:p>
                    <a:pPr algn="ctr"/>
                    <a:endParaRPr kumimoji="1" lang="en-US" altLang="ja-JP" sz="8000" dirty="0">
                      <a:solidFill>
                        <a:schemeClr val="bg1"/>
                      </a:solidFill>
                    </a:endParaRPr>
                  </a:p>
                </p:txBody>
              </p:sp>
              <p:sp>
                <p:nvSpPr>
                  <p:cNvPr id="54" name="テキスト ボックス 53">
                    <a:extLst>
                      <a:ext uri="{FF2B5EF4-FFF2-40B4-BE49-F238E27FC236}">
                        <a16:creationId xmlns:a16="http://schemas.microsoft.com/office/drawing/2014/main" id="{52A06651-7DEA-8CE2-8621-C49E8D03DF68}"/>
                      </a:ext>
                    </a:extLst>
                  </p:cNvPr>
                  <p:cNvSpPr txBox="1"/>
                  <p:nvPr/>
                </p:nvSpPr>
                <p:spPr>
                  <a:xfrm>
                    <a:off x="1548911" y="5304568"/>
                    <a:ext cx="6507944" cy="1323439"/>
                  </a:xfrm>
                  <a:prstGeom prst="rect">
                    <a:avLst/>
                  </a:prstGeom>
                  <a:noFill/>
                </p:spPr>
                <p:txBody>
                  <a:bodyPr wrap="square" rtlCol="0">
                    <a:spAutoFit/>
                  </a:bodyPr>
                  <a:lstStyle/>
                  <a:p>
                    <a:pPr algn="ctr"/>
                    <a:endParaRPr kumimoji="1" lang="en-US" altLang="ja-JP" sz="8000" dirty="0">
                      <a:solidFill>
                        <a:schemeClr val="bg1"/>
                      </a:solidFill>
                    </a:endParaRPr>
                  </a:p>
                </p:txBody>
              </p:sp>
            </p:grpSp>
            <p:pic>
              <p:nvPicPr>
                <p:cNvPr id="50" name="図 49">
                  <a:extLst>
                    <a:ext uri="{FF2B5EF4-FFF2-40B4-BE49-F238E27FC236}">
                      <a16:creationId xmlns:a16="http://schemas.microsoft.com/office/drawing/2014/main" id="{9C2812F5-AC78-CF91-0A10-6E40B96A4A3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29065" y="-2237014"/>
                  <a:ext cx="7797371" cy="4386021"/>
                </a:xfrm>
                <a:prstGeom prst="rect">
                  <a:avLst/>
                </a:prstGeom>
              </p:spPr>
            </p:pic>
          </p:grpSp>
          <p:pic>
            <p:nvPicPr>
              <p:cNvPr id="48" name="図 47" descr="グラフィカル ユーザー インターフェイス が含まれている画像&#10;&#10;自動的に生成された説明">
                <a:extLst>
                  <a:ext uri="{FF2B5EF4-FFF2-40B4-BE49-F238E27FC236}">
                    <a16:creationId xmlns:a16="http://schemas.microsoft.com/office/drawing/2014/main" id="{6F4CECF6-96D2-610D-F600-EE0D034323A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552" y="4018917"/>
                <a:ext cx="7714962" cy="5137361"/>
              </a:xfrm>
              <a:prstGeom prst="rect">
                <a:avLst/>
              </a:prstGeom>
            </p:spPr>
          </p:pic>
        </p:grpSp>
        <p:pic>
          <p:nvPicPr>
            <p:cNvPr id="58" name="図 57" descr="グラフィカル ユーザー インターフェイス&#10;&#10;自動的に生成された説明">
              <a:extLst>
                <a:ext uri="{FF2B5EF4-FFF2-40B4-BE49-F238E27FC236}">
                  <a16:creationId xmlns:a16="http://schemas.microsoft.com/office/drawing/2014/main" id="{787ED792-15F8-4155-F14F-92E63C0778B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265238" y="-13934783"/>
              <a:ext cx="7778541" cy="4572495"/>
            </a:xfrm>
            <a:prstGeom prst="rect">
              <a:avLst/>
            </a:prstGeom>
          </p:spPr>
        </p:pic>
        <p:pic>
          <p:nvPicPr>
            <p:cNvPr id="60" name="図 59" descr="グラフィカル ユーザー インターフェイス, Web サイト&#10;&#10;自動的に生成された説明">
              <a:extLst>
                <a:ext uri="{FF2B5EF4-FFF2-40B4-BE49-F238E27FC236}">
                  <a16:creationId xmlns:a16="http://schemas.microsoft.com/office/drawing/2014/main" id="{1AAB1935-3B47-D0CA-E481-13C4E19D3CC6}"/>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311145" y="-5801090"/>
              <a:ext cx="7849490" cy="5082545"/>
            </a:xfrm>
            <a:prstGeom prst="rect">
              <a:avLst/>
            </a:prstGeom>
          </p:spPr>
        </p:pic>
      </p:grpSp>
    </p:spTree>
    <p:extLst>
      <p:ext uri="{BB962C8B-B14F-4D97-AF65-F5344CB8AC3E}">
        <p14:creationId xmlns:p14="http://schemas.microsoft.com/office/powerpoint/2010/main" val="405475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4" name="TextBox 4"/>
          <p:cNvSpPr txBox="1"/>
          <p:nvPr/>
        </p:nvSpPr>
        <p:spPr>
          <a:xfrm>
            <a:off x="5249469" y="1786493"/>
            <a:ext cx="7789062" cy="678071"/>
          </a:xfrm>
          <a:prstGeom prst="rect">
            <a:avLst/>
          </a:prstGeom>
        </p:spPr>
        <p:txBody>
          <a:bodyPr lIns="0" tIns="0" rIns="0" bIns="0" rtlCol="0" anchor="t">
            <a:spAutoFit/>
          </a:bodyPr>
          <a:lstStyle/>
          <a:p>
            <a:pPr algn="ctr">
              <a:lnSpc>
                <a:spcPts val="5621"/>
              </a:lnSpc>
            </a:pPr>
            <a:r>
              <a:rPr lang="en-US" altLang="ja-JP" sz="4400" dirty="0">
                <a:solidFill>
                  <a:srgbClr val="FFFFFF"/>
                </a:solidFill>
                <a:latin typeface="Montserrat Bold"/>
              </a:rPr>
              <a:t>MEMBER</a:t>
            </a:r>
            <a:endParaRPr lang="en-US" sz="4400" dirty="0">
              <a:solidFill>
                <a:srgbClr val="FFFFFF"/>
              </a:solidFill>
              <a:latin typeface="Montserrat Bold"/>
            </a:endParaRPr>
          </a:p>
        </p:txBody>
      </p:sp>
      <p:grpSp>
        <p:nvGrpSpPr>
          <p:cNvPr id="15" name="Group 15"/>
          <p:cNvGrpSpPr/>
          <p:nvPr/>
        </p:nvGrpSpPr>
        <p:grpSpPr>
          <a:xfrm>
            <a:off x="6906963" y="7829421"/>
            <a:ext cx="3624203" cy="886320"/>
            <a:chOff x="0" y="0"/>
            <a:chExt cx="925803" cy="226411"/>
          </a:xfrm>
        </p:grpSpPr>
        <p:sp>
          <p:nvSpPr>
            <p:cNvPr id="16" name="Freeform 16"/>
            <p:cNvSpPr/>
            <p:nvPr/>
          </p:nvSpPr>
          <p:spPr>
            <a:xfrm>
              <a:off x="0" y="0"/>
              <a:ext cx="925803" cy="226411"/>
            </a:xfrm>
            <a:custGeom>
              <a:avLst/>
              <a:gdLst/>
              <a:ahLst/>
              <a:cxnLst/>
              <a:rect l="l" t="t" r="r" b="b"/>
              <a:pathLst>
                <a:path w="925803" h="226411">
                  <a:moveTo>
                    <a:pt x="64085" y="0"/>
                  </a:moveTo>
                  <a:lnTo>
                    <a:pt x="861718" y="0"/>
                  </a:lnTo>
                  <a:cubicBezTo>
                    <a:pt x="897111" y="0"/>
                    <a:pt x="925803" y="28692"/>
                    <a:pt x="925803" y="64085"/>
                  </a:cubicBezTo>
                  <a:lnTo>
                    <a:pt x="925803" y="162325"/>
                  </a:lnTo>
                  <a:cubicBezTo>
                    <a:pt x="925803" y="179322"/>
                    <a:pt x="919051" y="195622"/>
                    <a:pt x="907033" y="207641"/>
                  </a:cubicBezTo>
                  <a:cubicBezTo>
                    <a:pt x="895015" y="219659"/>
                    <a:pt x="878715" y="226411"/>
                    <a:pt x="861718" y="226411"/>
                  </a:cubicBezTo>
                  <a:lnTo>
                    <a:pt x="64085" y="226411"/>
                  </a:lnTo>
                  <a:cubicBezTo>
                    <a:pt x="47089" y="226411"/>
                    <a:pt x="30788" y="219659"/>
                    <a:pt x="18770" y="207641"/>
                  </a:cubicBezTo>
                  <a:cubicBezTo>
                    <a:pt x="6752" y="195622"/>
                    <a:pt x="0" y="179322"/>
                    <a:pt x="0" y="162325"/>
                  </a:cubicBezTo>
                  <a:lnTo>
                    <a:pt x="0" y="64085"/>
                  </a:lnTo>
                  <a:cubicBezTo>
                    <a:pt x="0" y="47089"/>
                    <a:pt x="6752" y="30788"/>
                    <a:pt x="18770" y="18770"/>
                  </a:cubicBezTo>
                  <a:cubicBezTo>
                    <a:pt x="30788" y="6752"/>
                    <a:pt x="47089" y="0"/>
                    <a:pt x="64085" y="0"/>
                  </a:cubicBezTo>
                  <a:close/>
                </a:path>
              </a:pathLst>
            </a:custGeom>
            <a:solidFill>
              <a:srgbClr val="000000">
                <a:alpha val="0"/>
              </a:srgbClr>
            </a:solidFill>
            <a:ln w="38100" cap="rnd">
              <a:solidFill>
                <a:srgbClr val="FFFFFF"/>
              </a:solidFill>
              <a:prstDash val="solid"/>
              <a:round/>
            </a:ln>
          </p:spPr>
          <p:txBody>
            <a:bodyPr/>
            <a:lstStyle/>
            <a:p>
              <a:endParaRPr lang="ja-JP" altLang="en-US"/>
            </a:p>
          </p:txBody>
        </p:sp>
        <p:sp>
          <p:nvSpPr>
            <p:cNvPr id="17" name="TextBox 17"/>
            <p:cNvSpPr txBox="1"/>
            <p:nvPr/>
          </p:nvSpPr>
          <p:spPr>
            <a:xfrm>
              <a:off x="0" y="-38100"/>
              <a:ext cx="925803" cy="264511"/>
            </a:xfrm>
            <a:prstGeom prst="rect">
              <a:avLst/>
            </a:prstGeom>
          </p:spPr>
          <p:txBody>
            <a:bodyPr lIns="50800" tIns="50800" rIns="50800" bIns="50800" rtlCol="0" anchor="ctr"/>
            <a:lstStyle/>
            <a:p>
              <a:pPr algn="ctr">
                <a:lnSpc>
                  <a:spcPts val="3499"/>
                </a:lnSpc>
              </a:pPr>
              <a:r>
                <a:rPr lang="en-US" sz="2499" dirty="0">
                  <a:solidFill>
                    <a:srgbClr val="FFFFFF"/>
                  </a:solidFill>
                  <a:latin typeface="Montserrat Bold"/>
                </a:rPr>
                <a:t>Start</a:t>
              </a:r>
            </a:p>
          </p:txBody>
        </p:sp>
      </p:grpSp>
      <p:sp>
        <p:nvSpPr>
          <p:cNvPr id="36" name="TextBox 21">
            <a:extLst>
              <a:ext uri="{FF2B5EF4-FFF2-40B4-BE49-F238E27FC236}">
                <a16:creationId xmlns:a16="http://schemas.microsoft.com/office/drawing/2014/main" id="{5F415F20-3DD4-DED0-D1D3-B5EA6D48B6F9}"/>
              </a:ext>
            </a:extLst>
          </p:cNvPr>
          <p:cNvSpPr txBox="1"/>
          <p:nvPr/>
        </p:nvSpPr>
        <p:spPr>
          <a:xfrm>
            <a:off x="533400" y="9525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grpSp>
        <p:nvGrpSpPr>
          <p:cNvPr id="49" name="グループ化 48">
            <a:extLst>
              <a:ext uri="{FF2B5EF4-FFF2-40B4-BE49-F238E27FC236}">
                <a16:creationId xmlns:a16="http://schemas.microsoft.com/office/drawing/2014/main" id="{1AA70DE5-A48A-F7DB-1AA4-CBE668CFDCAD}"/>
              </a:ext>
            </a:extLst>
          </p:cNvPr>
          <p:cNvGrpSpPr/>
          <p:nvPr/>
        </p:nvGrpSpPr>
        <p:grpSpPr>
          <a:xfrm>
            <a:off x="15011400" y="3415713"/>
            <a:ext cx="2844213" cy="3218139"/>
            <a:chOff x="15011400" y="3415713"/>
            <a:chExt cx="2844213" cy="3218139"/>
          </a:xfrm>
        </p:grpSpPr>
        <p:sp>
          <p:nvSpPr>
            <p:cNvPr id="20" name="TextBox 11">
              <a:extLst>
                <a:ext uri="{FF2B5EF4-FFF2-40B4-BE49-F238E27FC236}">
                  <a16:creationId xmlns:a16="http://schemas.microsoft.com/office/drawing/2014/main" id="{0FD7C545-6F01-43AA-7D7F-85C415CDA684}"/>
                </a:ext>
              </a:extLst>
            </p:cNvPr>
            <p:cNvSpPr txBox="1"/>
            <p:nvPr/>
          </p:nvSpPr>
          <p:spPr>
            <a:xfrm>
              <a:off x="15011400" y="6134100"/>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野中ゆずは</a:t>
              </a:r>
              <a:endParaRPr lang="en-US" sz="3200" dirty="0">
                <a:solidFill>
                  <a:srgbClr val="FFFFFF"/>
                </a:solidFill>
                <a:latin typeface="Montserrat Bold"/>
              </a:endParaRPr>
            </a:p>
          </p:txBody>
        </p:sp>
        <p:pic>
          <p:nvPicPr>
            <p:cNvPr id="28" name="図 27" descr="人, 帽子, テーブル, 座る が含まれている画像&#10;&#10;自動的に生成された説明">
              <a:extLst>
                <a:ext uri="{FF2B5EF4-FFF2-40B4-BE49-F238E27FC236}">
                  <a16:creationId xmlns:a16="http://schemas.microsoft.com/office/drawing/2014/main" id="{4644232D-FD0D-588D-FD33-1917A02083E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64812" y="3415713"/>
              <a:ext cx="2337387" cy="2337387"/>
            </a:xfrm>
            <a:prstGeom prst="rect">
              <a:avLst/>
            </a:prstGeom>
          </p:spPr>
        </p:pic>
      </p:grpSp>
      <p:grpSp>
        <p:nvGrpSpPr>
          <p:cNvPr id="48" name="グループ化 47">
            <a:extLst>
              <a:ext uri="{FF2B5EF4-FFF2-40B4-BE49-F238E27FC236}">
                <a16:creationId xmlns:a16="http://schemas.microsoft.com/office/drawing/2014/main" id="{FFFAD907-76C2-00DB-4B59-99742AB6CB42}"/>
              </a:ext>
            </a:extLst>
          </p:cNvPr>
          <p:cNvGrpSpPr/>
          <p:nvPr/>
        </p:nvGrpSpPr>
        <p:grpSpPr>
          <a:xfrm>
            <a:off x="12039600" y="3441698"/>
            <a:ext cx="2844213" cy="3192154"/>
            <a:chOff x="12039600" y="3441698"/>
            <a:chExt cx="2844213" cy="3192154"/>
          </a:xfrm>
        </p:grpSpPr>
        <p:sp>
          <p:nvSpPr>
            <p:cNvPr id="18" name="TextBox 11">
              <a:extLst>
                <a:ext uri="{FF2B5EF4-FFF2-40B4-BE49-F238E27FC236}">
                  <a16:creationId xmlns:a16="http://schemas.microsoft.com/office/drawing/2014/main" id="{A656EB95-AA3B-5BC6-FDFF-386594840273}"/>
                </a:ext>
              </a:extLst>
            </p:cNvPr>
            <p:cNvSpPr txBox="1"/>
            <p:nvPr/>
          </p:nvSpPr>
          <p:spPr>
            <a:xfrm>
              <a:off x="12039600" y="6134100"/>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森井あかり</a:t>
              </a:r>
              <a:endParaRPr lang="en-US" sz="3200" dirty="0">
                <a:solidFill>
                  <a:srgbClr val="FFFFFF"/>
                </a:solidFill>
                <a:latin typeface="Montserrat Bold"/>
              </a:endParaRPr>
            </a:p>
          </p:txBody>
        </p:sp>
        <p:pic>
          <p:nvPicPr>
            <p:cNvPr id="30" name="図 29" descr="挿絵 が含まれている画像&#10;&#10;自動的に生成された説明">
              <a:extLst>
                <a:ext uri="{FF2B5EF4-FFF2-40B4-BE49-F238E27FC236}">
                  <a16:creationId xmlns:a16="http://schemas.microsoft.com/office/drawing/2014/main" id="{17AF3B89-4F9C-8DB3-4EC0-786DA6D9F55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31699" y="3441698"/>
              <a:ext cx="2311402" cy="2311402"/>
            </a:xfrm>
            <a:prstGeom prst="rect">
              <a:avLst/>
            </a:prstGeom>
          </p:spPr>
        </p:pic>
      </p:grpSp>
      <p:grpSp>
        <p:nvGrpSpPr>
          <p:cNvPr id="47" name="グループ化 46">
            <a:extLst>
              <a:ext uri="{FF2B5EF4-FFF2-40B4-BE49-F238E27FC236}">
                <a16:creationId xmlns:a16="http://schemas.microsoft.com/office/drawing/2014/main" id="{30A2FEBC-6278-6AA8-FD76-4A6A80B21B5F}"/>
              </a:ext>
            </a:extLst>
          </p:cNvPr>
          <p:cNvGrpSpPr/>
          <p:nvPr/>
        </p:nvGrpSpPr>
        <p:grpSpPr>
          <a:xfrm>
            <a:off x="9220200" y="3418935"/>
            <a:ext cx="2844213" cy="3214917"/>
            <a:chOff x="9220200" y="3418935"/>
            <a:chExt cx="2844213" cy="3214917"/>
          </a:xfrm>
        </p:grpSpPr>
        <p:sp>
          <p:nvSpPr>
            <p:cNvPr id="14" name="TextBox 14"/>
            <p:cNvSpPr txBox="1"/>
            <p:nvPr/>
          </p:nvSpPr>
          <p:spPr>
            <a:xfrm>
              <a:off x="9220200" y="6134100"/>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山本彩人</a:t>
              </a:r>
              <a:endParaRPr lang="en-US" sz="3200" dirty="0">
                <a:solidFill>
                  <a:srgbClr val="FFFFFF"/>
                </a:solidFill>
                <a:latin typeface="Montserrat Bold"/>
              </a:endParaRPr>
            </a:p>
          </p:txBody>
        </p:sp>
        <p:pic>
          <p:nvPicPr>
            <p:cNvPr id="34" name="図 33" descr="人, 持つ, 座る, 男 が含まれている画像&#10;&#10;自動的に生成された説明">
              <a:extLst>
                <a:ext uri="{FF2B5EF4-FFF2-40B4-BE49-F238E27FC236}">
                  <a16:creationId xmlns:a16="http://schemas.microsoft.com/office/drawing/2014/main" id="{23D9F9B6-2F2C-839E-EF3F-49E6445D7FF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7657" y="3418935"/>
              <a:ext cx="2363669" cy="2363669"/>
            </a:xfrm>
            <a:prstGeom prst="rect">
              <a:avLst/>
            </a:prstGeom>
          </p:spPr>
        </p:pic>
      </p:grpSp>
      <p:grpSp>
        <p:nvGrpSpPr>
          <p:cNvPr id="46" name="グループ化 45">
            <a:extLst>
              <a:ext uri="{FF2B5EF4-FFF2-40B4-BE49-F238E27FC236}">
                <a16:creationId xmlns:a16="http://schemas.microsoft.com/office/drawing/2014/main" id="{897A40A0-03CB-2BD7-DDF4-6A39FE94CCCE}"/>
              </a:ext>
            </a:extLst>
          </p:cNvPr>
          <p:cNvGrpSpPr/>
          <p:nvPr/>
        </p:nvGrpSpPr>
        <p:grpSpPr>
          <a:xfrm>
            <a:off x="6299787" y="3415712"/>
            <a:ext cx="2844213" cy="3205843"/>
            <a:chOff x="6299787" y="3415712"/>
            <a:chExt cx="2844213" cy="3205843"/>
          </a:xfrm>
        </p:grpSpPr>
        <p:sp>
          <p:nvSpPr>
            <p:cNvPr id="11" name="TextBox 11"/>
            <p:cNvSpPr txBox="1"/>
            <p:nvPr/>
          </p:nvSpPr>
          <p:spPr>
            <a:xfrm>
              <a:off x="6299787" y="6121803"/>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日下翔太</a:t>
              </a:r>
              <a:endParaRPr lang="en-US" sz="3200" dirty="0">
                <a:solidFill>
                  <a:srgbClr val="FFFFFF"/>
                </a:solidFill>
                <a:latin typeface="Montserrat Bold"/>
              </a:endParaRPr>
            </a:p>
          </p:txBody>
        </p:sp>
        <p:pic>
          <p:nvPicPr>
            <p:cNvPr id="39" name="図 38" descr="人, 持つ, 座る, フロント が含まれている画像&#10;&#10;自動的に生成された説明">
              <a:extLst>
                <a:ext uri="{FF2B5EF4-FFF2-40B4-BE49-F238E27FC236}">
                  <a16:creationId xmlns:a16="http://schemas.microsoft.com/office/drawing/2014/main" id="{30CE59F0-14CC-3450-D29E-EE87585EDA5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88559" y="3415712"/>
              <a:ext cx="2337387" cy="2337387"/>
            </a:xfrm>
            <a:prstGeom prst="rect">
              <a:avLst/>
            </a:prstGeom>
          </p:spPr>
        </p:pic>
      </p:grpSp>
      <p:grpSp>
        <p:nvGrpSpPr>
          <p:cNvPr id="45" name="グループ化 44">
            <a:extLst>
              <a:ext uri="{FF2B5EF4-FFF2-40B4-BE49-F238E27FC236}">
                <a16:creationId xmlns:a16="http://schemas.microsoft.com/office/drawing/2014/main" id="{9ED12833-175B-1064-5981-6BDF671F22F8}"/>
              </a:ext>
            </a:extLst>
          </p:cNvPr>
          <p:cNvGrpSpPr/>
          <p:nvPr/>
        </p:nvGrpSpPr>
        <p:grpSpPr>
          <a:xfrm>
            <a:off x="3200400" y="3470682"/>
            <a:ext cx="2844213" cy="3163170"/>
            <a:chOff x="3200400" y="3470682"/>
            <a:chExt cx="2844213" cy="3163170"/>
          </a:xfrm>
        </p:grpSpPr>
        <p:sp>
          <p:nvSpPr>
            <p:cNvPr id="8" name="TextBox 8"/>
            <p:cNvSpPr txBox="1"/>
            <p:nvPr/>
          </p:nvSpPr>
          <p:spPr>
            <a:xfrm>
              <a:off x="3200400" y="6134100"/>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石沢耶文</a:t>
              </a:r>
              <a:endParaRPr lang="en-US" sz="3200" dirty="0">
                <a:solidFill>
                  <a:srgbClr val="FFFFFF"/>
                </a:solidFill>
                <a:latin typeface="Montserrat Bold"/>
              </a:endParaRPr>
            </a:p>
          </p:txBody>
        </p:sp>
        <p:pic>
          <p:nvPicPr>
            <p:cNvPr id="41" name="図 40" descr="人, 男, フロント, 座る が含まれている画像&#10;&#10;自動的に生成された説明">
              <a:extLst>
                <a:ext uri="{FF2B5EF4-FFF2-40B4-BE49-F238E27FC236}">
                  <a16:creationId xmlns:a16="http://schemas.microsoft.com/office/drawing/2014/main" id="{7F45A60A-FE02-41E3-4B87-19888FA7BA2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35010" y="3470682"/>
              <a:ext cx="2363669" cy="2363669"/>
            </a:xfrm>
            <a:prstGeom prst="rect">
              <a:avLst/>
            </a:prstGeom>
          </p:spPr>
        </p:pic>
      </p:grpSp>
      <p:grpSp>
        <p:nvGrpSpPr>
          <p:cNvPr id="44" name="グループ化 43">
            <a:extLst>
              <a:ext uri="{FF2B5EF4-FFF2-40B4-BE49-F238E27FC236}">
                <a16:creationId xmlns:a16="http://schemas.microsoft.com/office/drawing/2014/main" id="{7FB4CCD1-A5C3-C64A-B820-42507603C2F0}"/>
              </a:ext>
            </a:extLst>
          </p:cNvPr>
          <p:cNvGrpSpPr/>
          <p:nvPr/>
        </p:nvGrpSpPr>
        <p:grpSpPr>
          <a:xfrm>
            <a:off x="363999" y="3533963"/>
            <a:ext cx="2844213" cy="3075676"/>
            <a:chOff x="363999" y="3533963"/>
            <a:chExt cx="2844213" cy="3075676"/>
          </a:xfrm>
        </p:grpSpPr>
        <p:sp>
          <p:nvSpPr>
            <p:cNvPr id="5" name="TextBox 5"/>
            <p:cNvSpPr txBox="1"/>
            <p:nvPr/>
          </p:nvSpPr>
          <p:spPr>
            <a:xfrm>
              <a:off x="363999" y="6109887"/>
              <a:ext cx="2844213" cy="499752"/>
            </a:xfrm>
            <a:prstGeom prst="rect">
              <a:avLst/>
            </a:prstGeom>
          </p:spPr>
          <p:txBody>
            <a:bodyPr lIns="0" tIns="0" rIns="0" bIns="0" rtlCol="0" anchor="t">
              <a:spAutoFit/>
            </a:bodyPr>
            <a:lstStyle/>
            <a:p>
              <a:pPr algn="ctr">
                <a:lnSpc>
                  <a:spcPts val="4232"/>
                </a:lnSpc>
              </a:pPr>
              <a:r>
                <a:rPr lang="ja-JP" altLang="en-US" sz="3200" dirty="0">
                  <a:solidFill>
                    <a:srgbClr val="FFFFFF"/>
                  </a:solidFill>
                  <a:latin typeface="Montserrat Bold"/>
                </a:rPr>
                <a:t>松川太陽</a:t>
              </a:r>
              <a:endParaRPr lang="en-US" sz="3200" dirty="0">
                <a:solidFill>
                  <a:srgbClr val="FFFFFF"/>
                </a:solidFill>
                <a:latin typeface="Montserrat Bold"/>
              </a:endParaRPr>
            </a:p>
          </p:txBody>
        </p:sp>
        <p:pic>
          <p:nvPicPr>
            <p:cNvPr id="43" name="図 42" descr="帽子をかぶった男性のcg&#10;&#10;中程度の精度で自動的に生成された説明">
              <a:extLst>
                <a:ext uri="{FF2B5EF4-FFF2-40B4-BE49-F238E27FC236}">
                  <a16:creationId xmlns:a16="http://schemas.microsoft.com/office/drawing/2014/main" id="{3958347D-0CF3-C2CF-E2F3-C06D987AF2C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81461" y="3533963"/>
              <a:ext cx="2363669" cy="2363669"/>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4"/>
                                        </p:tgtEl>
                                      </p:cBhvr>
                                    </p:animEffect>
                                    <p:animScale>
                                      <p:cBhvr>
                                        <p:cTn id="7" dur="250" autoRev="1" fill="hold"/>
                                        <p:tgtEl>
                                          <p:spTgt spid="4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45"/>
                                        </p:tgtEl>
                                      </p:cBhvr>
                                    </p:animEffect>
                                    <p:animScale>
                                      <p:cBhvr>
                                        <p:cTn id="12" dur="250" autoRev="1" fill="hold"/>
                                        <p:tgtEl>
                                          <p:spTgt spid="4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46"/>
                                        </p:tgtEl>
                                      </p:cBhvr>
                                    </p:animEffect>
                                    <p:animScale>
                                      <p:cBhvr>
                                        <p:cTn id="17" dur="250" autoRev="1" fill="hold"/>
                                        <p:tgtEl>
                                          <p:spTgt spid="46"/>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47"/>
                                        </p:tgtEl>
                                      </p:cBhvr>
                                    </p:animEffect>
                                    <p:animScale>
                                      <p:cBhvr>
                                        <p:cTn id="22" dur="250" autoRev="1" fill="hold"/>
                                        <p:tgtEl>
                                          <p:spTgt spid="47"/>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48"/>
                                        </p:tgtEl>
                                      </p:cBhvr>
                                    </p:animEffect>
                                    <p:animScale>
                                      <p:cBhvr>
                                        <p:cTn id="27" dur="250" autoRev="1" fill="hold"/>
                                        <p:tgtEl>
                                          <p:spTgt spid="48"/>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49"/>
                                        </p:tgtEl>
                                      </p:cBhvr>
                                    </p:animEffect>
                                    <p:animScale>
                                      <p:cBhvr>
                                        <p:cTn id="32" dur="250" autoRev="1" fill="hold"/>
                                        <p:tgtEl>
                                          <p:spTgt spid="49"/>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nodeType="clickEffect">
                                  <p:stCondLst>
                                    <p:cond delay="0"/>
                                  </p:stCondLst>
                                  <p:childTnLst>
                                    <p:animEffect transition="out" filter="fade">
                                      <p:cBhvr>
                                        <p:cTn id="36" dur="500" tmFilter="0, 0; .2, .5; .8, .5; 1, 0"/>
                                        <p:tgtEl>
                                          <p:spTgt spid="15"/>
                                        </p:tgtEl>
                                      </p:cBhvr>
                                    </p:animEffect>
                                    <p:animScale>
                                      <p:cBhvr>
                                        <p:cTn id="3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4666697" y="5565280"/>
            <a:ext cx="3802891" cy="729951"/>
            <a:chOff x="0" y="0"/>
            <a:chExt cx="963878" cy="185013"/>
          </a:xfrm>
        </p:grpSpPr>
        <p:sp>
          <p:nvSpPr>
            <p:cNvPr id="7" name="Freeform 7"/>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dirty="0"/>
            </a:p>
          </p:txBody>
        </p:sp>
        <p:sp>
          <p:nvSpPr>
            <p:cNvPr id="8" name="TextBox 8"/>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コンセプト</a:t>
              </a:r>
              <a:endParaRPr lang="en-US" sz="2400" b="1" dirty="0">
                <a:solidFill>
                  <a:srgbClr val="FFFFFF"/>
                </a:solidFill>
                <a:latin typeface="Montserrat Bold"/>
              </a:endParaRPr>
            </a:p>
          </p:txBody>
        </p:sp>
      </p:grpSp>
      <p:grpSp>
        <p:nvGrpSpPr>
          <p:cNvPr id="9" name="Group 9"/>
          <p:cNvGrpSpPr/>
          <p:nvPr/>
        </p:nvGrpSpPr>
        <p:grpSpPr>
          <a:xfrm>
            <a:off x="8829109" y="5565280"/>
            <a:ext cx="3802891" cy="729951"/>
            <a:chOff x="0" y="0"/>
            <a:chExt cx="963878" cy="185013"/>
          </a:xfrm>
        </p:grpSpPr>
        <p:sp>
          <p:nvSpPr>
            <p:cNvPr id="10" name="Freeform 10"/>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1" name="TextBox 11"/>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注目ポイント</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grpSp>
        <p:nvGrpSpPr>
          <p:cNvPr id="26" name="Group 12">
            <a:extLst>
              <a:ext uri="{FF2B5EF4-FFF2-40B4-BE49-F238E27FC236}">
                <a16:creationId xmlns:a16="http://schemas.microsoft.com/office/drawing/2014/main" id="{D30F7B5D-6633-B726-3F56-F3479E03D807}"/>
              </a:ext>
            </a:extLst>
          </p:cNvPr>
          <p:cNvGrpSpPr/>
          <p:nvPr/>
        </p:nvGrpSpPr>
        <p:grpSpPr>
          <a:xfrm>
            <a:off x="4673231" y="6630673"/>
            <a:ext cx="3802891" cy="729951"/>
            <a:chOff x="0" y="0"/>
            <a:chExt cx="963878" cy="185013"/>
          </a:xfrm>
        </p:grpSpPr>
        <p:sp>
          <p:nvSpPr>
            <p:cNvPr id="27" name="Freeform 13">
              <a:extLst>
                <a:ext uri="{FF2B5EF4-FFF2-40B4-BE49-F238E27FC236}">
                  <a16:creationId xmlns:a16="http://schemas.microsoft.com/office/drawing/2014/main" id="{B1E35280-85DA-3039-FC64-CE1759AA7BB6}"/>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8" name="TextBox 14">
              <a:extLst>
                <a:ext uri="{FF2B5EF4-FFF2-40B4-BE49-F238E27FC236}">
                  <a16:creationId xmlns:a16="http://schemas.microsoft.com/office/drawing/2014/main" id="{06CB8383-9CF9-0232-33D0-0DB7662D3DE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デモンストレーション</a:t>
              </a:r>
              <a:endParaRPr lang="en-US" sz="2400" b="1" dirty="0">
                <a:solidFill>
                  <a:srgbClr val="FFFFFF"/>
                </a:solidFill>
                <a:latin typeface="Montserrat Bold"/>
              </a:endParaRPr>
            </a:p>
          </p:txBody>
        </p:sp>
      </p:gr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#2</a:t>
              </a:r>
            </a:p>
          </p:txBody>
        </p:sp>
      </p:grpSp>
      <p:grpSp>
        <p:nvGrpSpPr>
          <p:cNvPr id="39" name="グループ化 38">
            <a:extLst>
              <a:ext uri="{FF2B5EF4-FFF2-40B4-BE49-F238E27FC236}">
                <a16:creationId xmlns:a16="http://schemas.microsoft.com/office/drawing/2014/main" id="{1236608B-AC09-46F4-38EE-2F447BB95EB9}"/>
              </a:ext>
            </a:extLst>
          </p:cNvPr>
          <p:cNvGrpSpPr/>
          <p:nvPr/>
        </p:nvGrpSpPr>
        <p:grpSpPr>
          <a:xfrm>
            <a:off x="4703711" y="7431498"/>
            <a:ext cx="3802892" cy="906996"/>
            <a:chOff x="4666695" y="7603666"/>
            <a:chExt cx="3802892" cy="906996"/>
          </a:xfrm>
        </p:grpSpPr>
        <p:grpSp>
          <p:nvGrpSpPr>
            <p:cNvPr id="2" name="Group 12">
              <a:extLst>
                <a:ext uri="{FF2B5EF4-FFF2-40B4-BE49-F238E27FC236}">
                  <a16:creationId xmlns:a16="http://schemas.microsoft.com/office/drawing/2014/main" id="{4BAF33A7-3302-DACC-C230-0F3CFA777E72}"/>
                </a:ext>
              </a:extLst>
            </p:cNvPr>
            <p:cNvGrpSpPr/>
            <p:nvPr/>
          </p:nvGrpSpPr>
          <p:grpSpPr>
            <a:xfrm>
              <a:off x="4666695" y="7780711"/>
              <a:ext cx="3802891" cy="729951"/>
              <a:chOff x="0" y="0"/>
              <a:chExt cx="963878" cy="185013"/>
            </a:xfrm>
          </p:grpSpPr>
          <p:sp>
            <p:nvSpPr>
              <p:cNvPr id="3" name="Freeform 13">
                <a:extLst>
                  <a:ext uri="{FF2B5EF4-FFF2-40B4-BE49-F238E27FC236}">
                    <a16:creationId xmlns:a16="http://schemas.microsoft.com/office/drawing/2014/main" id="{ABBA5D66-D391-2C92-1B5C-6C8FCC396694}"/>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FFFFFF"/>
              </a:solidFill>
              <a:ln cap="sq">
                <a:noFill/>
                <a:prstDash val="solid"/>
                <a:miter/>
              </a:ln>
            </p:spPr>
            <p:txBody>
              <a:bodyPr/>
              <a:lstStyle/>
              <a:p>
                <a:endParaRPr lang="ja-JP" altLang="en-US"/>
              </a:p>
            </p:txBody>
          </p:sp>
          <p:sp>
            <p:nvSpPr>
              <p:cNvPr id="4" name="TextBox 14">
                <a:extLst>
                  <a:ext uri="{FF2B5EF4-FFF2-40B4-BE49-F238E27FC236}">
                    <a16:creationId xmlns:a16="http://schemas.microsoft.com/office/drawing/2014/main" id="{43B5E21D-B4D8-9DCA-FFCF-60B9B7764528}"/>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endParaRPr lang="en-US" sz="1895" dirty="0">
                  <a:solidFill>
                    <a:srgbClr val="252525"/>
                  </a:solidFill>
                  <a:latin typeface="Montserrat Bold"/>
                </a:endParaRPr>
              </a:p>
            </p:txBody>
          </p:sp>
        </p:grpSp>
        <p:sp>
          <p:nvSpPr>
            <p:cNvPr id="14" name="TextBox 14"/>
            <p:cNvSpPr txBox="1"/>
            <p:nvPr/>
          </p:nvSpPr>
          <p:spPr>
            <a:xfrm>
              <a:off x="4666696" y="7603666"/>
              <a:ext cx="3802891" cy="880271"/>
            </a:xfrm>
            <a:prstGeom prst="rect">
              <a:avLst/>
            </a:prstGeom>
          </p:spPr>
          <p:txBody>
            <a:bodyPr lIns="50800" tIns="50800" rIns="50800" bIns="50800" rtlCol="0" anchor="ctr"/>
            <a:lstStyle/>
            <a:p>
              <a:pPr algn="ctr">
                <a:lnSpc>
                  <a:spcPts val="2653"/>
                </a:lnSpc>
              </a:pPr>
              <a:r>
                <a:rPr lang="ja-JP" altLang="en-US" sz="2400" b="1" dirty="0">
                  <a:latin typeface="Montserrat Bold"/>
                </a:rPr>
                <a:t>個人紹介</a:t>
              </a:r>
              <a:endParaRPr lang="en-US" sz="2400" b="1" dirty="0">
                <a:latin typeface="Montserrat Bold"/>
              </a:endParaRPr>
            </a:p>
          </p:txBody>
        </p:sp>
      </p:grpSp>
      <p:grpSp>
        <p:nvGrpSpPr>
          <p:cNvPr id="5" name="Group 15">
            <a:extLst>
              <a:ext uri="{FF2B5EF4-FFF2-40B4-BE49-F238E27FC236}">
                <a16:creationId xmlns:a16="http://schemas.microsoft.com/office/drawing/2014/main" id="{429098B4-4DF2-B924-3434-A10B941E8C75}"/>
              </a:ext>
            </a:extLst>
          </p:cNvPr>
          <p:cNvGrpSpPr/>
          <p:nvPr/>
        </p:nvGrpSpPr>
        <p:grpSpPr>
          <a:xfrm>
            <a:off x="8829109" y="6630674"/>
            <a:ext cx="3802891" cy="729951"/>
            <a:chOff x="0" y="0"/>
            <a:chExt cx="963878" cy="185013"/>
          </a:xfrm>
        </p:grpSpPr>
        <p:sp>
          <p:nvSpPr>
            <p:cNvPr id="20" name="Freeform 16">
              <a:extLst>
                <a:ext uri="{FF2B5EF4-FFF2-40B4-BE49-F238E27FC236}">
                  <a16:creationId xmlns:a16="http://schemas.microsoft.com/office/drawing/2014/main" id="{8B094088-71CB-5593-1067-3564A727A607}"/>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2" name="TextBox 17">
              <a:extLst>
                <a:ext uri="{FF2B5EF4-FFF2-40B4-BE49-F238E27FC236}">
                  <a16:creationId xmlns:a16="http://schemas.microsoft.com/office/drawing/2014/main" id="{2CA3F92F-A53C-10DA-450F-9049FFCC5968}"/>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チームワーク</a:t>
              </a:r>
              <a:endParaRPr lang="en-US" sz="2400" b="1" dirty="0">
                <a:solidFill>
                  <a:srgbClr val="FFFFFF"/>
                </a:solidFill>
                <a:latin typeface="Montserrat Bold"/>
              </a:endParaRPr>
            </a:p>
          </p:txBody>
        </p:sp>
      </p:grpSp>
    </p:spTree>
    <p:extLst>
      <p:ext uri="{BB962C8B-B14F-4D97-AF65-F5344CB8AC3E}">
        <p14:creationId xmlns:p14="http://schemas.microsoft.com/office/powerpoint/2010/main" val="258363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39"/>
                                        </p:tgtEl>
                                      </p:cBhvr>
                                    </p:animEffect>
                                    <p:animScale>
                                      <p:cBhvr>
                                        <p:cTn id="7"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6" name="図 5" descr="スーツを着ている猫の合成写真&#10;&#10;自動的に生成された説明">
            <a:extLst>
              <a:ext uri="{FF2B5EF4-FFF2-40B4-BE49-F238E27FC236}">
                <a16:creationId xmlns:a16="http://schemas.microsoft.com/office/drawing/2014/main" id="{0A72AC27-B948-FD43-8A04-DE82128A5E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1000" y="647700"/>
            <a:ext cx="10161127" cy="5546602"/>
          </a:xfrm>
          <a:prstGeom prst="rect">
            <a:avLst/>
          </a:prstGeom>
        </p:spPr>
      </p:pic>
      <p:grpSp>
        <p:nvGrpSpPr>
          <p:cNvPr id="2" name="Group 2"/>
          <p:cNvGrpSpPr/>
          <p:nvPr/>
        </p:nvGrpSpPr>
        <p:grpSpPr>
          <a:xfrm>
            <a:off x="4190999" y="5722452"/>
            <a:ext cx="10210801" cy="4564548"/>
            <a:chOff x="0" y="0"/>
            <a:chExt cx="2115839" cy="1023157"/>
          </a:xfrm>
          <a:solidFill>
            <a:srgbClr val="151515"/>
          </a:solidFill>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grpFill/>
          </p:spPr>
          <p:txBody>
            <a:bodyPr/>
            <a:lstStyle/>
            <a:p>
              <a:endParaRPr lang="ja-JP" altLang="en-US" dirty="0"/>
            </a:p>
          </p:txBody>
        </p:sp>
        <p:sp>
          <p:nvSpPr>
            <p:cNvPr id="4" name="TextBox 4"/>
            <p:cNvSpPr txBox="1"/>
            <p:nvPr/>
          </p:nvSpPr>
          <p:spPr>
            <a:xfrm>
              <a:off x="0" y="-47625"/>
              <a:ext cx="2115839" cy="1070782"/>
            </a:xfrm>
            <a:prstGeom prst="rect">
              <a:avLst/>
            </a:prstGeom>
            <a:grpFill/>
          </p:spPr>
          <p:txBody>
            <a:bodyPr lIns="50800" tIns="50800" rIns="50800" bIns="50800" rtlCol="0" anchor="ctr"/>
            <a:lstStyle/>
            <a:p>
              <a:pPr algn="ctr">
                <a:lnSpc>
                  <a:spcPts val="3653"/>
                </a:lnSpc>
              </a:pPr>
              <a:endParaRPr/>
            </a:p>
          </p:txBody>
        </p:sp>
      </p:grpSp>
      <p:grpSp>
        <p:nvGrpSpPr>
          <p:cNvPr id="12" name="Group 12"/>
          <p:cNvGrpSpPr/>
          <p:nvPr/>
        </p:nvGrpSpPr>
        <p:grpSpPr>
          <a:xfrm>
            <a:off x="4949065" y="6358528"/>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a:t>
              </a:r>
              <a:r>
                <a:rPr lang="ja-JP" altLang="en-US" sz="1400" dirty="0">
                  <a:solidFill>
                    <a:srgbClr val="FFFFFF"/>
                  </a:solidFill>
                  <a:latin typeface="Montserrat Bold"/>
                </a:rPr>
                <a:t>１</a:t>
              </a:r>
              <a:endParaRPr lang="en-US" sz="1400" dirty="0">
                <a:solidFill>
                  <a:srgbClr val="FFFFFF"/>
                </a:solidFill>
                <a:latin typeface="Montserrat Bold"/>
              </a:endParaRPr>
            </a:p>
          </p:txBody>
        </p:sp>
      </p:grpSp>
      <p:sp>
        <p:nvSpPr>
          <p:cNvPr id="18" name="TextBox 18"/>
          <p:cNvSpPr txBox="1"/>
          <p:nvPr/>
        </p:nvSpPr>
        <p:spPr>
          <a:xfrm>
            <a:off x="4720590" y="6977317"/>
            <a:ext cx="5596661" cy="29072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a:t>
            </a:r>
            <a:r>
              <a:rPr lang="ja-JP" altLang="en-US" sz="4000" dirty="0">
                <a:solidFill>
                  <a:srgbClr val="FFFFFF"/>
                </a:solidFill>
                <a:latin typeface="Elephant" panose="02020904090505020303" pitchFamily="18" charset="0"/>
              </a:rPr>
              <a:t>　包容力</a:t>
            </a:r>
            <a:endParaRPr lang="en-US" altLang="ja-JP" sz="4000" dirty="0">
              <a:solidFill>
                <a:srgbClr val="FFFFFF"/>
              </a:solidFill>
              <a:latin typeface="Elephant" panose="02020904090505020303" pitchFamily="18" charset="0"/>
            </a:endParaRPr>
          </a:p>
          <a:p>
            <a:pPr algn="l">
              <a:lnSpc>
                <a:spcPts val="5600"/>
              </a:lnSpc>
              <a:spcBef>
                <a:spcPct val="0"/>
              </a:spcBef>
            </a:pPr>
            <a:endParaRPr lang="en-US" altLang="ja-JP" sz="4000" dirty="0">
              <a:solidFill>
                <a:srgbClr val="FFFFFF"/>
              </a:solidFill>
              <a:latin typeface="Elephant" panose="02020904090505020303" pitchFamily="18" charset="0"/>
            </a:endParaRPr>
          </a:p>
          <a:p>
            <a:pPr algn="l">
              <a:lnSpc>
                <a:spcPts val="5600"/>
              </a:lnSpc>
              <a:spcBef>
                <a:spcPct val="0"/>
              </a:spcBef>
            </a:pPr>
            <a:endParaRPr lang="en-US" altLang="ja-JP" sz="3200" dirty="0">
              <a:solidFill>
                <a:srgbClr val="FFFFFF"/>
              </a:solidFill>
              <a:latin typeface="Elephant" panose="02020904090505020303" pitchFamily="18" charset="0"/>
            </a:endParaRPr>
          </a:p>
          <a:p>
            <a:pPr algn="l">
              <a:lnSpc>
                <a:spcPts val="5600"/>
              </a:lnSpc>
              <a:spcBef>
                <a:spcPct val="0"/>
              </a:spcBef>
            </a:pPr>
            <a:r>
              <a:rPr lang="ja-JP" altLang="en-US" sz="7200" dirty="0">
                <a:solidFill>
                  <a:srgbClr val="FFFFFF"/>
                </a:solidFill>
                <a:latin typeface="Elephant" panose="02020904090505020303" pitchFamily="18" charset="0"/>
              </a:rPr>
              <a:t>松川太陽</a:t>
            </a:r>
            <a:endParaRPr lang="en-US" sz="7200" dirty="0">
              <a:solidFill>
                <a:srgbClr val="FFFFFF"/>
              </a:solidFill>
              <a:latin typeface="Montserrat"/>
            </a:endParaRPr>
          </a:p>
        </p:txBody>
      </p:sp>
      <p:sp>
        <p:nvSpPr>
          <p:cNvPr id="19" name="TextBox 19"/>
          <p:cNvSpPr txBox="1"/>
          <p:nvPr/>
        </p:nvSpPr>
        <p:spPr>
          <a:xfrm>
            <a:off x="5577330" y="6317303"/>
            <a:ext cx="1937656" cy="415307"/>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リーダー</a:t>
            </a:r>
            <a:endParaRPr lang="en-US" sz="2483" dirty="0">
              <a:solidFill>
                <a:srgbClr val="FFFFFF"/>
              </a:solidFill>
              <a:latin typeface="Montserrat Bold"/>
            </a:endParaRPr>
          </a:p>
        </p:txBody>
      </p:sp>
      <p:sp>
        <p:nvSpPr>
          <p:cNvPr id="20" name="TextBox 20"/>
          <p:cNvSpPr txBox="1"/>
          <p:nvPr/>
        </p:nvSpPr>
        <p:spPr>
          <a:xfrm>
            <a:off x="9394534" y="8000894"/>
            <a:ext cx="5421196" cy="1045094"/>
          </a:xfrm>
          <a:prstGeom prst="rect">
            <a:avLst/>
          </a:prstGeom>
        </p:spPr>
        <p:txBody>
          <a:bodyPr wrap="square" lIns="0" tIns="0" rIns="0" bIns="0" rtlCol="0" anchor="t">
            <a:spAutoFit/>
          </a:bodyPr>
          <a:lstStyle/>
          <a:p>
            <a:pPr>
              <a:lnSpc>
                <a:spcPts val="1998"/>
              </a:lnSpc>
            </a:pPr>
            <a:r>
              <a:rPr lang="ja-JP" altLang="en-US" sz="2800" b="1" dirty="0">
                <a:solidFill>
                  <a:srgbClr val="D4D0D0"/>
                </a:solidFill>
                <a:latin typeface="Montserrat"/>
              </a:rPr>
              <a:t>＃オールラウンダー</a:t>
            </a:r>
            <a:endParaRPr lang="en-US" altLang="ja-JP" sz="2800" b="1" dirty="0">
              <a:solidFill>
                <a:srgbClr val="D4D0D0"/>
              </a:solidFill>
              <a:latin typeface="Montserrat"/>
            </a:endParaRPr>
          </a:p>
          <a:p>
            <a:pPr>
              <a:lnSpc>
                <a:spcPts val="1998"/>
              </a:lnSpc>
            </a:pPr>
            <a:endParaRPr lang="en-US" altLang="ja-JP" sz="2800" b="1" dirty="0">
              <a:solidFill>
                <a:srgbClr val="D4D0D0"/>
              </a:solidFill>
              <a:latin typeface="Montserrat"/>
            </a:endParaRPr>
          </a:p>
          <a:p>
            <a:pPr>
              <a:lnSpc>
                <a:spcPts val="1998"/>
              </a:lnSpc>
            </a:pPr>
            <a:endParaRPr lang="en-US" altLang="ja-JP" sz="2800" b="1" dirty="0">
              <a:solidFill>
                <a:srgbClr val="D4D0D0"/>
              </a:solidFill>
              <a:latin typeface="Montserrat"/>
            </a:endParaRPr>
          </a:p>
          <a:p>
            <a:pPr>
              <a:lnSpc>
                <a:spcPts val="1998"/>
              </a:lnSpc>
            </a:pPr>
            <a:r>
              <a:rPr lang="ja-JP" altLang="en-US" sz="2800" b="1" dirty="0">
                <a:solidFill>
                  <a:srgbClr val="D4D0D0"/>
                </a:solidFill>
                <a:latin typeface="Montserrat"/>
              </a:rPr>
              <a:t>＃太陽のように明るい人</a:t>
            </a:r>
            <a:endParaRPr lang="en-US" altLang="ja-JP" sz="2800" b="1" dirty="0">
              <a:solidFill>
                <a:srgbClr val="D4D0D0"/>
              </a:solidFill>
              <a:latin typeface="Montserrat"/>
            </a:endParaRPr>
          </a:p>
        </p:txBody>
      </p:sp>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4876800" y="2476500"/>
            <a:ext cx="3352800" cy="524567"/>
          </a:xfrm>
          <a:prstGeom prst="rect">
            <a:avLst/>
          </a:prstGeom>
        </p:spPr>
        <p:txBody>
          <a:bodyPr wrap="square" lIns="0" tIns="0" rIns="0" bIns="0" rtlCol="0" anchor="t">
            <a:spAutoFit/>
          </a:bodyPr>
          <a:lstStyle/>
          <a:p>
            <a:pPr algn="ctr">
              <a:lnSpc>
                <a:spcPts val="4671"/>
              </a:lnSpc>
            </a:pPr>
            <a:r>
              <a:rPr lang="en-US" altLang="ja-JP" sz="3336" dirty="0">
                <a:latin typeface="Bebas Neue Bold"/>
              </a:rPr>
              <a:t>HAKUSIKI</a:t>
            </a:r>
            <a:endParaRPr lang="en-US" sz="3336" dirty="0">
              <a:latin typeface="Bebas Neue Bold"/>
            </a:endParaRPr>
          </a:p>
        </p:txBody>
      </p:sp>
      <p:sp>
        <p:nvSpPr>
          <p:cNvPr id="15" name="TextBox 15"/>
          <p:cNvSpPr txBox="1"/>
          <p:nvPr/>
        </p:nvSpPr>
        <p:spPr>
          <a:xfrm>
            <a:off x="3810000" y="2781300"/>
            <a:ext cx="5410200" cy="1663789"/>
          </a:xfrm>
          <a:prstGeom prst="rect">
            <a:avLst/>
          </a:prstGeom>
        </p:spPr>
        <p:txBody>
          <a:bodyPr wrap="square" lIns="0" tIns="0" rIns="0" bIns="0" rtlCol="0" anchor="t">
            <a:spAutoFit/>
          </a:bodyPr>
          <a:lstStyle/>
          <a:p>
            <a:pPr algn="ctr">
              <a:lnSpc>
                <a:spcPts val="14864"/>
              </a:lnSpc>
            </a:pPr>
            <a:r>
              <a:rPr lang="en-US" altLang="ja-JP" sz="8800" dirty="0">
                <a:solidFill>
                  <a:srgbClr val="FF0000"/>
                </a:solidFill>
                <a:latin typeface="Bebas Neue Bold"/>
              </a:rPr>
              <a:t>MATSUKAWA</a:t>
            </a:r>
            <a:endParaRPr lang="en-US" sz="8800" dirty="0">
              <a:solidFill>
                <a:srgbClr val="FF0000"/>
              </a:solidFill>
              <a:latin typeface="Bebas Neue Bold"/>
            </a:endParaRPr>
          </a:p>
        </p:txBody>
      </p:sp>
      <p:grpSp>
        <p:nvGrpSpPr>
          <p:cNvPr id="10" name="グループ化 9">
            <a:extLst>
              <a:ext uri="{FF2B5EF4-FFF2-40B4-BE49-F238E27FC236}">
                <a16:creationId xmlns:a16="http://schemas.microsoft.com/office/drawing/2014/main" id="{BD9E256A-2373-ECA2-B571-8C4D14FD7940}"/>
              </a:ext>
            </a:extLst>
          </p:cNvPr>
          <p:cNvGrpSpPr/>
          <p:nvPr/>
        </p:nvGrpSpPr>
        <p:grpSpPr>
          <a:xfrm>
            <a:off x="5486400" y="4610100"/>
            <a:ext cx="2003186" cy="772250"/>
            <a:chOff x="4267199" y="3988710"/>
            <a:chExt cx="2003186" cy="772250"/>
          </a:xfrm>
        </p:grpSpPr>
        <p:sp>
          <p:nvSpPr>
            <p:cNvPr id="11" name="Freeform 9">
              <a:extLst>
                <a:ext uri="{FF2B5EF4-FFF2-40B4-BE49-F238E27FC236}">
                  <a16:creationId xmlns:a16="http://schemas.microsoft.com/office/drawing/2014/main" id="{633F4FCE-7ACC-31D2-006D-07CCB26CBCCA}"/>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17" name="グループ化 16">
              <a:extLst>
                <a:ext uri="{FF2B5EF4-FFF2-40B4-BE49-F238E27FC236}">
                  <a16:creationId xmlns:a16="http://schemas.microsoft.com/office/drawing/2014/main" id="{1D032BF3-9BA4-4223-4418-121C5E671DFF}"/>
                </a:ext>
              </a:extLst>
            </p:cNvPr>
            <p:cNvGrpSpPr/>
            <p:nvPr/>
          </p:nvGrpSpPr>
          <p:grpSpPr>
            <a:xfrm>
              <a:off x="4633760" y="4229362"/>
              <a:ext cx="1545150" cy="304524"/>
              <a:chOff x="4633760" y="4229362"/>
              <a:chExt cx="1545150" cy="304524"/>
            </a:xfrm>
          </p:grpSpPr>
          <p:sp>
            <p:nvSpPr>
              <p:cNvPr id="22" name="TextBox 17">
                <a:extLst>
                  <a:ext uri="{FF2B5EF4-FFF2-40B4-BE49-F238E27FC236}">
                    <a16:creationId xmlns:a16="http://schemas.microsoft.com/office/drawing/2014/main" id="{03D21400-04D4-D0FD-4670-9B655EC53174}"/>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5" name="Freeform 11">
                <a:extLst>
                  <a:ext uri="{FF2B5EF4-FFF2-40B4-BE49-F238E27FC236}">
                    <a16:creationId xmlns:a16="http://schemas.microsoft.com/office/drawing/2014/main" id="{6812453A-40FA-AFA3-557E-10FF932A2613}"/>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8" name="TextBox 21">
            <a:extLst>
              <a:ext uri="{FF2B5EF4-FFF2-40B4-BE49-F238E27FC236}">
                <a16:creationId xmlns:a16="http://schemas.microsoft.com/office/drawing/2014/main" id="{4FBD75BA-176D-F2CF-8A72-162053D62E97}"/>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5" name="テキスト ボックス 4">
            <a:extLst>
              <a:ext uri="{FF2B5EF4-FFF2-40B4-BE49-F238E27FC236}">
                <a16:creationId xmlns:a16="http://schemas.microsoft.com/office/drawing/2014/main" id="{D21B2290-E41D-610E-0BD7-9C98450A58EE}"/>
              </a:ext>
            </a:extLst>
          </p:cNvPr>
          <p:cNvSpPr txBox="1"/>
          <p:nvPr/>
        </p:nvSpPr>
        <p:spPr>
          <a:xfrm>
            <a:off x="4720589" y="7333463"/>
            <a:ext cx="4251925"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株式会社ロジック</a:t>
            </a:r>
            <a:endParaRPr lang="en-US" altLang="ja-JP" sz="3200" dirty="0">
              <a:solidFill>
                <a:srgbClr val="FFFFFF"/>
              </a:solidFill>
              <a:latin typeface="Montserrat"/>
            </a:endParaRPr>
          </a:p>
          <a:p>
            <a:endParaRPr kumimoji="1" lang="ja-JP" altLang="en-US" sz="3200" dirty="0"/>
          </a:p>
        </p:txBody>
      </p:sp>
    </p:spTree>
    <p:extLst>
      <p:ext uri="{BB962C8B-B14F-4D97-AF65-F5344CB8AC3E}">
        <p14:creationId xmlns:p14="http://schemas.microsoft.com/office/powerpoint/2010/main" val="196101300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6.94444E-7 -3.45679E-6 L -6.94444E-7 -0.07206 " pathEditMode="relative" rAng="0" ptsTypes="AA">
                                      <p:cBhvr>
                                        <p:cTn id="11" dur="250" accel="50000" decel="50000" autoRev="1" fill="hold">
                                          <p:stCondLst>
                                            <p:cond delay="0"/>
                                          </p:stCondLst>
                                        </p:cTn>
                                        <p:tgtEl>
                                          <p:spTgt spid="20">
                                            <p:txEl>
                                              <p:pRg st="0" end="0"/>
                                            </p:txEl>
                                          </p:spTgt>
                                        </p:tgtEl>
                                        <p:attrNameLst>
                                          <p:attrName>ppt_x</p:attrName>
                                          <p:attrName>ppt_y</p:attrName>
                                        </p:attrNameLst>
                                      </p:cBhvr>
                                      <p:rCtr x="0" y="-3611"/>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2.5E-6 -3.45679E-6 L 2.5E-6 -0.07206 " pathEditMode="relative" rAng="0" ptsTypes="AA">
                                      <p:cBhvr>
                                        <p:cTn id="17" dur="250" accel="50000" decel="50000" autoRev="1" fill="hold">
                                          <p:stCondLst>
                                            <p:cond delay="0"/>
                                          </p:stCondLst>
                                        </p:cTn>
                                        <p:tgtEl>
                                          <p:spTgt spid="20">
                                            <p:txEl>
                                              <p:pRg st="3" end="3"/>
                                            </p:txEl>
                                          </p:spTgt>
                                        </p:tgtEl>
                                        <p:attrNameLst>
                                          <p:attrName>ppt_x</p:attrName>
                                          <p:attrName>ppt_y</p:attrName>
                                        </p:attrNameLst>
                                      </p:cBhvr>
                                      <p:rCtr x="0" y="-3611"/>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6" name="TextBox 16"/>
          <p:cNvSpPr txBox="1"/>
          <p:nvPr/>
        </p:nvSpPr>
        <p:spPr>
          <a:xfrm>
            <a:off x="8060900" y="271919"/>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timeline</a:t>
            </a:r>
          </a:p>
        </p:txBody>
      </p:sp>
      <p:sp>
        <p:nvSpPr>
          <p:cNvPr id="15" name="TextBox 15"/>
          <p:cNvSpPr txBox="1"/>
          <p:nvPr/>
        </p:nvSpPr>
        <p:spPr>
          <a:xfrm>
            <a:off x="6576764" y="534202"/>
            <a:ext cx="5414504" cy="1663789"/>
          </a:xfrm>
          <a:prstGeom prst="rect">
            <a:avLst/>
          </a:prstGeom>
        </p:spPr>
        <p:txBody>
          <a:bodyPr wrap="square" lIns="0" tIns="0" rIns="0" bIns="0" rtlCol="0" anchor="t">
            <a:spAutoFit/>
          </a:bodyPr>
          <a:lstStyle/>
          <a:p>
            <a:pPr algn="ctr">
              <a:lnSpc>
                <a:spcPts val="14864"/>
              </a:lnSpc>
            </a:pPr>
            <a:r>
              <a:rPr lang="en-US" sz="10617" dirty="0" err="1">
                <a:solidFill>
                  <a:srgbClr val="FF0000"/>
                </a:solidFill>
                <a:latin typeface="Bebas Neue Bold"/>
              </a:rPr>
              <a:t>matsukawa</a:t>
            </a:r>
            <a:endParaRPr lang="en-US" sz="10617" dirty="0">
              <a:solidFill>
                <a:srgbClr val="FF0000"/>
              </a:solidFill>
              <a:latin typeface="Bebas Neue Bold"/>
            </a:endParaRP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pic>
        <p:nvPicPr>
          <p:cNvPr id="4" name="図 3" descr="グラフィカル ユーザー インターフェイス, アプリケーション&#10;&#10;自動的に生成された説明">
            <a:extLst>
              <a:ext uri="{FF2B5EF4-FFF2-40B4-BE49-F238E27FC236}">
                <a16:creationId xmlns:a16="http://schemas.microsoft.com/office/drawing/2014/main" id="{23E31974-EF2A-A6EA-437E-763E5DE74B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31574" y="1953444"/>
            <a:ext cx="4048125" cy="8115300"/>
          </a:xfrm>
          <a:prstGeom prst="rect">
            <a:avLst/>
          </a:prstGeom>
        </p:spPr>
      </p:pic>
      <p:grpSp>
        <p:nvGrpSpPr>
          <p:cNvPr id="8" name="グループ化 7">
            <a:extLst>
              <a:ext uri="{FF2B5EF4-FFF2-40B4-BE49-F238E27FC236}">
                <a16:creationId xmlns:a16="http://schemas.microsoft.com/office/drawing/2014/main" id="{C493DEA3-34A0-3CC4-A4AB-2E60D5F2B6E6}"/>
              </a:ext>
            </a:extLst>
          </p:cNvPr>
          <p:cNvGrpSpPr/>
          <p:nvPr/>
        </p:nvGrpSpPr>
        <p:grpSpPr>
          <a:xfrm>
            <a:off x="7600214" y="2367445"/>
            <a:ext cx="8222047" cy="3810000"/>
            <a:chOff x="6941752" y="2335645"/>
            <a:chExt cx="8222047" cy="3810000"/>
          </a:xfrm>
        </p:grpSpPr>
        <p:grpSp>
          <p:nvGrpSpPr>
            <p:cNvPr id="10" name="グループ化 9">
              <a:extLst>
                <a:ext uri="{FF2B5EF4-FFF2-40B4-BE49-F238E27FC236}">
                  <a16:creationId xmlns:a16="http://schemas.microsoft.com/office/drawing/2014/main" id="{2EB7DD59-F506-5E6F-CE9A-4ED220EA0267}"/>
                </a:ext>
              </a:extLst>
            </p:cNvPr>
            <p:cNvGrpSpPr/>
            <p:nvPr/>
          </p:nvGrpSpPr>
          <p:grpSpPr>
            <a:xfrm>
              <a:off x="7010400" y="2335645"/>
              <a:ext cx="8153399" cy="3810000"/>
              <a:chOff x="8417286" y="2433227"/>
              <a:chExt cx="8153400" cy="3810000"/>
            </a:xfrm>
          </p:grpSpPr>
          <p:sp>
            <p:nvSpPr>
              <p:cNvPr id="18" name="楕円 17">
                <a:extLst>
                  <a:ext uri="{FF2B5EF4-FFF2-40B4-BE49-F238E27FC236}">
                    <a16:creationId xmlns:a16="http://schemas.microsoft.com/office/drawing/2014/main" id="{E885C616-6541-C0BD-D542-B54E775ACB03}"/>
                  </a:ext>
                </a:extLst>
              </p:cNvPr>
              <p:cNvSpPr/>
              <p:nvPr/>
            </p:nvSpPr>
            <p:spPr>
              <a:xfrm>
                <a:off x="8417286" y="2433227"/>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152D326C-E2DD-8BB8-60DA-AABE349A88D1}"/>
                  </a:ext>
                </a:extLst>
              </p:cNvPr>
              <p:cNvSpPr txBox="1"/>
              <p:nvPr/>
            </p:nvSpPr>
            <p:spPr>
              <a:xfrm>
                <a:off x="10765971" y="3031280"/>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苦労</a:t>
                </a:r>
              </a:p>
            </p:txBody>
          </p:sp>
        </p:grpSp>
        <p:sp>
          <p:nvSpPr>
            <p:cNvPr id="17" name="テキスト ボックス 16">
              <a:extLst>
                <a:ext uri="{FF2B5EF4-FFF2-40B4-BE49-F238E27FC236}">
                  <a16:creationId xmlns:a16="http://schemas.microsoft.com/office/drawing/2014/main" id="{278D3161-A95C-3F21-617C-EC19EFA7050E}"/>
                </a:ext>
              </a:extLst>
            </p:cNvPr>
            <p:cNvSpPr txBox="1"/>
            <p:nvPr/>
          </p:nvSpPr>
          <p:spPr>
            <a:xfrm>
              <a:off x="6941752" y="3606177"/>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作業の進め方と質問への回答の教え方</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相手に理解してもらえる説明</a:t>
              </a:r>
              <a:endParaRPr kumimoji="1" lang="en-US" altLang="ja-JP" sz="2400" b="1" dirty="0">
                <a:solidFill>
                  <a:schemeClr val="bg1"/>
                </a:solidFill>
                <a:latin typeface="+mn-ea"/>
              </a:endParaRPr>
            </a:p>
          </p:txBody>
        </p:sp>
      </p:grpSp>
      <p:grpSp>
        <p:nvGrpSpPr>
          <p:cNvPr id="21" name="グループ化 20">
            <a:extLst>
              <a:ext uri="{FF2B5EF4-FFF2-40B4-BE49-F238E27FC236}">
                <a16:creationId xmlns:a16="http://schemas.microsoft.com/office/drawing/2014/main" id="{6F5B719E-E8B0-CA58-0636-23594335A78D}"/>
              </a:ext>
            </a:extLst>
          </p:cNvPr>
          <p:cNvGrpSpPr/>
          <p:nvPr/>
        </p:nvGrpSpPr>
        <p:grpSpPr>
          <a:xfrm>
            <a:off x="7619835" y="6308418"/>
            <a:ext cx="8222047" cy="3810000"/>
            <a:chOff x="6941752" y="2335645"/>
            <a:chExt cx="8222047" cy="3810000"/>
          </a:xfrm>
        </p:grpSpPr>
        <p:grpSp>
          <p:nvGrpSpPr>
            <p:cNvPr id="23" name="グループ化 22">
              <a:extLst>
                <a:ext uri="{FF2B5EF4-FFF2-40B4-BE49-F238E27FC236}">
                  <a16:creationId xmlns:a16="http://schemas.microsoft.com/office/drawing/2014/main" id="{F1D550A0-9CD5-D7E2-B066-D4F34DD1AC1D}"/>
                </a:ext>
              </a:extLst>
            </p:cNvPr>
            <p:cNvGrpSpPr/>
            <p:nvPr/>
          </p:nvGrpSpPr>
          <p:grpSpPr>
            <a:xfrm>
              <a:off x="7010400" y="2335645"/>
              <a:ext cx="8153399" cy="3810000"/>
              <a:chOff x="8417286" y="2433227"/>
              <a:chExt cx="8153400" cy="3810000"/>
            </a:xfrm>
          </p:grpSpPr>
          <p:sp>
            <p:nvSpPr>
              <p:cNvPr id="25" name="楕円 24">
                <a:extLst>
                  <a:ext uri="{FF2B5EF4-FFF2-40B4-BE49-F238E27FC236}">
                    <a16:creationId xmlns:a16="http://schemas.microsoft.com/office/drawing/2014/main" id="{64D6E441-C6E9-F25B-EDDB-8807B4A2BA36}"/>
                  </a:ext>
                </a:extLst>
              </p:cNvPr>
              <p:cNvSpPr/>
              <p:nvPr/>
            </p:nvSpPr>
            <p:spPr>
              <a:xfrm>
                <a:off x="8417286" y="2433227"/>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26AC3AA4-DB4E-D9BC-6400-CB6C9EBB48CA}"/>
                  </a:ext>
                </a:extLst>
              </p:cNvPr>
              <p:cNvSpPr txBox="1"/>
              <p:nvPr/>
            </p:nvSpPr>
            <p:spPr>
              <a:xfrm>
                <a:off x="10765971" y="3031280"/>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成果</a:t>
                </a:r>
              </a:p>
            </p:txBody>
          </p:sp>
        </p:grpSp>
        <p:sp>
          <p:nvSpPr>
            <p:cNvPr id="24" name="テキスト ボックス 23">
              <a:extLst>
                <a:ext uri="{FF2B5EF4-FFF2-40B4-BE49-F238E27FC236}">
                  <a16:creationId xmlns:a16="http://schemas.microsoft.com/office/drawing/2014/main" id="{087DEBE7-489F-B69B-BA62-A0668D8EDB31}"/>
                </a:ext>
              </a:extLst>
            </p:cNvPr>
            <p:cNvSpPr txBox="1"/>
            <p:nvPr/>
          </p:nvSpPr>
          <p:spPr>
            <a:xfrm>
              <a:off x="6941752" y="3606177"/>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プロジェクトのスケジューリング</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プロジェクトで起こった解決力</a:t>
              </a:r>
              <a:endParaRPr kumimoji="1" lang="en-US" altLang="ja-JP" sz="2400" b="1" dirty="0">
                <a:solidFill>
                  <a:schemeClr val="bg1"/>
                </a:solidFill>
                <a:latin typeface="+mn-ea"/>
              </a:endParaRPr>
            </a:p>
          </p:txBody>
        </p:sp>
      </p:grpSp>
    </p:spTree>
    <p:extLst>
      <p:ext uri="{BB962C8B-B14F-4D97-AF65-F5344CB8AC3E}">
        <p14:creationId xmlns:p14="http://schemas.microsoft.com/office/powerpoint/2010/main" val="4648995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5" name="図 4" descr="人, 衣類, 探す, サングラス が含まれている画像&#10;&#10;自動的に生成された説明">
            <a:extLst>
              <a:ext uri="{FF2B5EF4-FFF2-40B4-BE49-F238E27FC236}">
                <a16:creationId xmlns:a16="http://schemas.microsoft.com/office/drawing/2014/main" id="{722A551D-8EDD-3923-0742-F47C0A9BA1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67200" y="723900"/>
            <a:ext cx="10134600" cy="4993308"/>
          </a:xfrm>
          <a:prstGeom prst="rect">
            <a:avLst/>
          </a:prstGeom>
        </p:spPr>
      </p:pic>
      <p:grpSp>
        <p:nvGrpSpPr>
          <p:cNvPr id="2" name="Group 2"/>
          <p:cNvGrpSpPr/>
          <p:nvPr/>
        </p:nvGrpSpPr>
        <p:grpSpPr>
          <a:xfrm>
            <a:off x="4190999" y="5722452"/>
            <a:ext cx="10210801" cy="4564548"/>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grpSp>
        <p:nvGrpSpPr>
          <p:cNvPr id="12" name="Group 12"/>
          <p:cNvGrpSpPr/>
          <p:nvPr/>
        </p:nvGrpSpPr>
        <p:grpSpPr>
          <a:xfrm>
            <a:off x="4953000" y="6364716"/>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sp>
        <p:nvSpPr>
          <p:cNvPr id="18" name="TextBox 18"/>
          <p:cNvSpPr txBox="1"/>
          <p:nvPr/>
        </p:nvSpPr>
        <p:spPr>
          <a:xfrm>
            <a:off x="4745135" y="6979329"/>
            <a:ext cx="6785610" cy="2907206"/>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a:t>
            </a:r>
            <a:r>
              <a:rPr lang="en-US" sz="4000" dirty="0">
                <a:solidFill>
                  <a:srgbClr val="FFFFFF"/>
                </a:solidFill>
                <a:latin typeface="Montserrat"/>
              </a:rPr>
              <a:t>  </a:t>
            </a:r>
            <a:r>
              <a:rPr lang="ja-JP" altLang="en-US" sz="4000" dirty="0">
                <a:solidFill>
                  <a:srgbClr val="FFFFFF"/>
                </a:solidFill>
                <a:latin typeface="Montserrat"/>
              </a:rPr>
              <a:t>落ち着き</a:t>
            </a: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r>
              <a:rPr lang="ja-JP" altLang="en-US" sz="7200" dirty="0">
                <a:solidFill>
                  <a:srgbClr val="FFFFFF"/>
                </a:solidFill>
                <a:latin typeface="Montserrat"/>
              </a:rPr>
              <a:t>日下翔太</a:t>
            </a:r>
            <a:endParaRPr lang="en-US" sz="7200" dirty="0">
              <a:solidFill>
                <a:srgbClr val="FFFFFF"/>
              </a:solidFill>
              <a:latin typeface="Montserrat"/>
            </a:endParaRPr>
          </a:p>
        </p:txBody>
      </p:sp>
      <p:sp>
        <p:nvSpPr>
          <p:cNvPr id="19" name="TextBox 19"/>
          <p:cNvSpPr txBox="1"/>
          <p:nvPr/>
        </p:nvSpPr>
        <p:spPr>
          <a:xfrm>
            <a:off x="5581265" y="6323491"/>
            <a:ext cx="1937656" cy="415307"/>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データベース</a:t>
            </a:r>
            <a:endParaRPr lang="en-US" sz="2483" dirty="0">
              <a:solidFill>
                <a:srgbClr val="FFFFFF"/>
              </a:solidFill>
              <a:latin typeface="Montserrat Bold"/>
            </a:endParaRPr>
          </a:p>
        </p:txBody>
      </p:sp>
      <p:sp>
        <p:nvSpPr>
          <p:cNvPr id="20" name="TextBox 20"/>
          <p:cNvSpPr txBox="1"/>
          <p:nvPr/>
        </p:nvSpPr>
        <p:spPr>
          <a:xfrm>
            <a:off x="9829800" y="7048500"/>
            <a:ext cx="4936920" cy="1550809"/>
          </a:xfrm>
          <a:prstGeom prst="rect">
            <a:avLst/>
          </a:prstGeom>
        </p:spPr>
        <p:txBody>
          <a:bodyPr wrap="square" lIns="0" tIns="0" rIns="0" bIns="0" rtlCol="0" anchor="t">
            <a:spAutoFit/>
          </a:bodyPr>
          <a:lstStyle/>
          <a:p>
            <a:pPr>
              <a:lnSpc>
                <a:spcPts val="1998"/>
              </a:lnSpc>
            </a:pPr>
            <a:r>
              <a:rPr lang="ja-JP" altLang="en-US" sz="2800" dirty="0">
                <a:solidFill>
                  <a:srgbClr val="D4D0D0"/>
                </a:solidFill>
                <a:latin typeface="Montserrat"/>
              </a:rPr>
              <a:t>＃縁の下の力持ち</a:t>
            </a:r>
            <a:endParaRPr lang="en-US" altLang="ja-JP" sz="2800" dirty="0">
              <a:solidFill>
                <a:srgbClr val="D4D0D0"/>
              </a:solidFill>
              <a:latin typeface="Montserrat"/>
            </a:endParaRPr>
          </a:p>
          <a:p>
            <a:pPr>
              <a:lnSpc>
                <a:spcPts val="1998"/>
              </a:lnSpc>
            </a:pPr>
            <a:endParaRPr lang="en-US" altLang="ja-JP" sz="2800" dirty="0">
              <a:solidFill>
                <a:srgbClr val="D4D0D0"/>
              </a:solidFill>
              <a:latin typeface="Montserrat"/>
            </a:endParaRPr>
          </a:p>
          <a:p>
            <a:pPr>
              <a:lnSpc>
                <a:spcPts val="1998"/>
              </a:lnSpc>
            </a:pPr>
            <a:endParaRPr lang="en-US" altLang="ja-JP" sz="2800" dirty="0">
              <a:solidFill>
                <a:srgbClr val="D4D0D0"/>
              </a:solidFill>
              <a:latin typeface="Montserrat"/>
            </a:endParaRPr>
          </a:p>
          <a:p>
            <a:pPr>
              <a:lnSpc>
                <a:spcPts val="1998"/>
              </a:lnSpc>
            </a:pPr>
            <a:r>
              <a:rPr lang="ja-JP" altLang="en-US" sz="2800" dirty="0">
                <a:solidFill>
                  <a:srgbClr val="D4D0D0"/>
                </a:solidFill>
                <a:latin typeface="Montserrat"/>
              </a:rPr>
              <a:t>＃適応能力が高い</a:t>
            </a:r>
            <a:endParaRPr lang="en-US" altLang="ja-JP" sz="2800" dirty="0">
              <a:solidFill>
                <a:srgbClr val="D4D0D0"/>
              </a:solidFill>
              <a:latin typeface="Montserrat"/>
            </a:endParaRPr>
          </a:p>
          <a:p>
            <a:pPr>
              <a:lnSpc>
                <a:spcPts val="1998"/>
              </a:lnSpc>
            </a:pPr>
            <a:endParaRPr lang="en-US" altLang="ja-JP" sz="2400" dirty="0">
              <a:solidFill>
                <a:srgbClr val="D4D0D0"/>
              </a:solidFill>
              <a:latin typeface="Montserrat"/>
            </a:endParaRPr>
          </a:p>
          <a:p>
            <a:pPr>
              <a:lnSpc>
                <a:spcPts val="1998"/>
              </a:lnSpc>
            </a:pPr>
            <a:endParaRPr lang="en-US" altLang="ja-JP" sz="2400" dirty="0">
              <a:solidFill>
                <a:srgbClr val="D4D0D0"/>
              </a:solidFill>
              <a:latin typeface="Montserrat"/>
            </a:endParaRPr>
          </a:p>
        </p:txBody>
      </p:sp>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4876800" y="2476500"/>
            <a:ext cx="3352800" cy="524567"/>
          </a:xfrm>
          <a:prstGeom prst="rect">
            <a:avLst/>
          </a:prstGeom>
        </p:spPr>
        <p:txBody>
          <a:bodyPr wrap="square" lIns="0" tIns="0" rIns="0" bIns="0" rtlCol="0" anchor="t">
            <a:spAutoFit/>
          </a:bodyPr>
          <a:lstStyle/>
          <a:p>
            <a:pPr algn="ctr">
              <a:lnSpc>
                <a:spcPts val="4671"/>
              </a:lnSpc>
            </a:pPr>
            <a:r>
              <a:rPr lang="en-US" altLang="ja-JP" sz="3336" dirty="0">
                <a:latin typeface="Bebas Neue Bold"/>
              </a:rPr>
              <a:t>SORAKUN DAISUKI</a:t>
            </a:r>
            <a:endParaRPr lang="en-US" sz="3336" dirty="0">
              <a:latin typeface="Bebas Neue Bold"/>
            </a:endParaRPr>
          </a:p>
        </p:txBody>
      </p:sp>
      <p:sp>
        <p:nvSpPr>
          <p:cNvPr id="15" name="TextBox 15"/>
          <p:cNvSpPr txBox="1"/>
          <p:nvPr/>
        </p:nvSpPr>
        <p:spPr>
          <a:xfrm>
            <a:off x="3886200" y="2705100"/>
            <a:ext cx="5257800" cy="1663789"/>
          </a:xfrm>
          <a:prstGeom prst="rect">
            <a:avLst/>
          </a:prstGeom>
        </p:spPr>
        <p:txBody>
          <a:bodyPr wrap="square" lIns="0" tIns="0" rIns="0" bIns="0" rtlCol="0" anchor="t">
            <a:spAutoFit/>
          </a:bodyPr>
          <a:lstStyle/>
          <a:p>
            <a:pPr algn="ctr">
              <a:lnSpc>
                <a:spcPts val="14864"/>
              </a:lnSpc>
            </a:pPr>
            <a:r>
              <a:rPr lang="en-US" sz="10617" dirty="0">
                <a:solidFill>
                  <a:srgbClr val="FF0000"/>
                </a:solidFill>
                <a:latin typeface="Bebas Neue Bold"/>
              </a:rPr>
              <a:t>KUSAKA</a:t>
            </a:r>
          </a:p>
        </p:txBody>
      </p:sp>
      <p:grpSp>
        <p:nvGrpSpPr>
          <p:cNvPr id="10" name="グループ化 9">
            <a:extLst>
              <a:ext uri="{FF2B5EF4-FFF2-40B4-BE49-F238E27FC236}">
                <a16:creationId xmlns:a16="http://schemas.microsoft.com/office/drawing/2014/main" id="{BD9E256A-2373-ECA2-B571-8C4D14FD7940}"/>
              </a:ext>
            </a:extLst>
          </p:cNvPr>
          <p:cNvGrpSpPr/>
          <p:nvPr/>
        </p:nvGrpSpPr>
        <p:grpSpPr>
          <a:xfrm>
            <a:off x="5486400" y="4381500"/>
            <a:ext cx="2003186" cy="772250"/>
            <a:chOff x="4267199" y="3988710"/>
            <a:chExt cx="2003186" cy="772250"/>
          </a:xfrm>
        </p:grpSpPr>
        <p:sp>
          <p:nvSpPr>
            <p:cNvPr id="11" name="Freeform 9">
              <a:extLst>
                <a:ext uri="{FF2B5EF4-FFF2-40B4-BE49-F238E27FC236}">
                  <a16:creationId xmlns:a16="http://schemas.microsoft.com/office/drawing/2014/main" id="{633F4FCE-7ACC-31D2-006D-07CCB26CBCCA}"/>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17" name="グループ化 16">
              <a:extLst>
                <a:ext uri="{FF2B5EF4-FFF2-40B4-BE49-F238E27FC236}">
                  <a16:creationId xmlns:a16="http://schemas.microsoft.com/office/drawing/2014/main" id="{1D032BF3-9BA4-4223-4418-121C5E671DFF}"/>
                </a:ext>
              </a:extLst>
            </p:cNvPr>
            <p:cNvGrpSpPr/>
            <p:nvPr/>
          </p:nvGrpSpPr>
          <p:grpSpPr>
            <a:xfrm>
              <a:off x="4633760" y="4229362"/>
              <a:ext cx="1545150" cy="304524"/>
              <a:chOff x="4633760" y="4229362"/>
              <a:chExt cx="1545150" cy="304524"/>
            </a:xfrm>
          </p:grpSpPr>
          <p:sp>
            <p:nvSpPr>
              <p:cNvPr id="22" name="TextBox 17">
                <a:extLst>
                  <a:ext uri="{FF2B5EF4-FFF2-40B4-BE49-F238E27FC236}">
                    <a16:creationId xmlns:a16="http://schemas.microsoft.com/office/drawing/2014/main" id="{03D21400-04D4-D0FD-4670-9B655EC53174}"/>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5" name="Freeform 11">
                <a:extLst>
                  <a:ext uri="{FF2B5EF4-FFF2-40B4-BE49-F238E27FC236}">
                    <a16:creationId xmlns:a16="http://schemas.microsoft.com/office/drawing/2014/main" id="{6812453A-40FA-AFA3-557E-10FF932A2613}"/>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6" name="TextBox 21">
            <a:extLst>
              <a:ext uri="{FF2B5EF4-FFF2-40B4-BE49-F238E27FC236}">
                <a16:creationId xmlns:a16="http://schemas.microsoft.com/office/drawing/2014/main" id="{7DF635FB-C3C3-7EEE-BC9A-2CB7013C235D}"/>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8" name="テキスト ボックス 7">
            <a:extLst>
              <a:ext uri="{FF2B5EF4-FFF2-40B4-BE49-F238E27FC236}">
                <a16:creationId xmlns:a16="http://schemas.microsoft.com/office/drawing/2014/main" id="{3B3E222B-BB08-E1BE-0029-00B2D9136D42}"/>
              </a:ext>
            </a:extLst>
          </p:cNvPr>
          <p:cNvSpPr txBox="1"/>
          <p:nvPr/>
        </p:nvSpPr>
        <p:spPr>
          <a:xfrm>
            <a:off x="4745135" y="7375667"/>
            <a:ext cx="6785610"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a:t>
            </a:r>
            <a:r>
              <a:rPr lang="en-US" altLang="ja-JP" sz="3200" dirty="0">
                <a:solidFill>
                  <a:srgbClr val="FFFFFF"/>
                </a:solidFill>
                <a:latin typeface="Montserrat"/>
              </a:rPr>
              <a:t>K</a:t>
            </a:r>
            <a:r>
              <a:rPr lang="ja-JP" altLang="en-US" sz="3200" dirty="0">
                <a:solidFill>
                  <a:srgbClr val="FFFFFF"/>
                </a:solidFill>
                <a:latin typeface="Montserrat"/>
              </a:rPr>
              <a:t>・システムソリューション</a:t>
            </a:r>
            <a:endParaRPr lang="en-US" altLang="ja-JP" sz="3200" dirty="0">
              <a:solidFill>
                <a:srgbClr val="FFFFFF"/>
              </a:solidFill>
              <a:latin typeface="Montserrat"/>
            </a:endParaRPr>
          </a:p>
          <a:p>
            <a:endParaRPr kumimoji="1" lang="ja-JP" altLang="en-US" sz="3200" dirty="0"/>
          </a:p>
        </p:txBody>
      </p:sp>
    </p:spTree>
    <p:extLst>
      <p:ext uri="{BB962C8B-B14F-4D97-AF65-F5344CB8AC3E}">
        <p14:creationId xmlns:p14="http://schemas.microsoft.com/office/powerpoint/2010/main" val="52409227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3.05556E-6 -8.64198E-7 L -3.05556E-6 -0.07207 " pathEditMode="relative" rAng="0" ptsTypes="AA">
                                      <p:cBhvr>
                                        <p:cTn id="11" dur="250" accel="50000" decel="50000" autoRev="1" fill="hold">
                                          <p:stCondLst>
                                            <p:cond delay="0"/>
                                          </p:stCondLst>
                                        </p:cTn>
                                        <p:tgtEl>
                                          <p:spTgt spid="20">
                                            <p:txEl>
                                              <p:pRg st="0" end="0"/>
                                            </p:txEl>
                                          </p:spTgt>
                                        </p:tgtEl>
                                        <p:attrNameLst>
                                          <p:attrName>ppt_x</p:attrName>
                                          <p:attrName>ppt_y</p:attrName>
                                        </p:attrNameLst>
                                      </p:cBhvr>
                                      <p:rCtr x="0" y="-3611"/>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4.30556E-6 -4.93827E-6 L -4.30556E-6 -0.07206 " pathEditMode="relative" rAng="0" ptsTypes="AA">
                                      <p:cBhvr>
                                        <p:cTn id="17" dur="250" accel="50000" decel="50000" autoRev="1" fill="hold">
                                          <p:stCondLst>
                                            <p:cond delay="0"/>
                                          </p:stCondLst>
                                        </p:cTn>
                                        <p:tgtEl>
                                          <p:spTgt spid="20">
                                            <p:txEl>
                                              <p:pRg st="3" end="3"/>
                                            </p:txEl>
                                          </p:spTgt>
                                        </p:tgtEl>
                                        <p:attrNameLst>
                                          <p:attrName>ppt_x</p:attrName>
                                          <p:attrName>ppt_y</p:attrName>
                                        </p:attrNameLst>
                                      </p:cBhvr>
                                      <p:rCtr x="0" y="-3611"/>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3" name="Freeform 13"/>
          <p:cNvSpPr/>
          <p:nvPr/>
        </p:nvSpPr>
        <p:spPr>
          <a:xfrm>
            <a:off x="2687811" y="4588085"/>
            <a:ext cx="433562" cy="405672"/>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dirty="0"/>
          </a:p>
        </p:txBody>
      </p:sp>
      <p:sp>
        <p:nvSpPr>
          <p:cNvPr id="16" name="TextBox 16"/>
          <p:cNvSpPr txBox="1"/>
          <p:nvPr/>
        </p:nvSpPr>
        <p:spPr>
          <a:xfrm>
            <a:off x="7400776" y="221364"/>
            <a:ext cx="3369100" cy="524567"/>
          </a:xfrm>
          <a:prstGeom prst="rect">
            <a:avLst/>
          </a:prstGeom>
        </p:spPr>
        <p:txBody>
          <a:bodyPr wrap="square" lIns="0" tIns="0" rIns="0" bIns="0" rtlCol="0" anchor="t">
            <a:spAutoFit/>
          </a:bodyPr>
          <a:lstStyle/>
          <a:p>
            <a:pPr algn="ctr">
              <a:lnSpc>
                <a:spcPts val="4671"/>
              </a:lnSpc>
            </a:pPr>
            <a:r>
              <a:rPr lang="en-US" sz="3336" dirty="0">
                <a:solidFill>
                  <a:srgbClr val="FFFFFF"/>
                </a:solidFill>
                <a:latin typeface="Bebas Neue Bold"/>
              </a:rPr>
              <a:t>Check list  &amp;  database</a:t>
            </a:r>
          </a:p>
        </p:txBody>
      </p:sp>
      <p:sp>
        <p:nvSpPr>
          <p:cNvPr id="15" name="TextBox 15"/>
          <p:cNvSpPr txBox="1"/>
          <p:nvPr/>
        </p:nvSpPr>
        <p:spPr>
          <a:xfrm>
            <a:off x="7400776" y="461702"/>
            <a:ext cx="3486445" cy="1663789"/>
          </a:xfrm>
          <a:prstGeom prst="rect">
            <a:avLst/>
          </a:prstGeom>
        </p:spPr>
        <p:txBody>
          <a:bodyPr wrap="square" lIns="0" tIns="0" rIns="0" bIns="0" rtlCol="0" anchor="t">
            <a:spAutoFit/>
          </a:bodyPr>
          <a:lstStyle/>
          <a:p>
            <a:pPr algn="ctr">
              <a:lnSpc>
                <a:spcPts val="14864"/>
              </a:lnSpc>
            </a:pPr>
            <a:r>
              <a:rPr lang="en-US" sz="10617" dirty="0" err="1">
                <a:solidFill>
                  <a:srgbClr val="FF0000"/>
                </a:solidFill>
                <a:latin typeface="Bebas Neue Bold"/>
              </a:rPr>
              <a:t>kusaka</a:t>
            </a:r>
            <a:endParaRPr lang="en-US" sz="10617" dirty="0">
              <a:solidFill>
                <a:srgbClr val="FF0000"/>
              </a:solidFill>
              <a:latin typeface="Bebas Neue Bold"/>
            </a:endParaRP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6" name="吹き出し: 角を丸めた四角形 25">
            <a:extLst>
              <a:ext uri="{FF2B5EF4-FFF2-40B4-BE49-F238E27FC236}">
                <a16:creationId xmlns:a16="http://schemas.microsoft.com/office/drawing/2014/main" id="{FED4C4A8-CA4A-9FA4-C57A-C036F5C8B86E}"/>
              </a:ext>
            </a:extLst>
          </p:cNvPr>
          <p:cNvSpPr/>
          <p:nvPr/>
        </p:nvSpPr>
        <p:spPr>
          <a:xfrm>
            <a:off x="4648199" y="2400300"/>
            <a:ext cx="8534401" cy="3272991"/>
          </a:xfrm>
          <a:prstGeom prst="wedgeRoundRectCallout">
            <a:avLst>
              <a:gd name="adj1" fmla="val -43061"/>
              <a:gd name="adj2" fmla="val 61653"/>
              <a:gd name="adj3" fmla="val 16667"/>
            </a:avLst>
          </a:prstGeom>
          <a:gradFill flip="none" rotWithShape="1">
            <a:gsLst>
              <a:gs pos="0">
                <a:schemeClr val="accent2">
                  <a:lumMod val="40000"/>
                  <a:lumOff val="60000"/>
                </a:schemeClr>
              </a:gs>
              <a:gs pos="73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28" name="吹き出し: 角を丸めた四角形 27">
            <a:extLst>
              <a:ext uri="{FF2B5EF4-FFF2-40B4-BE49-F238E27FC236}">
                <a16:creationId xmlns:a16="http://schemas.microsoft.com/office/drawing/2014/main" id="{2C6F62E6-5912-BBA8-8EA1-AC272D66E2E1}"/>
              </a:ext>
            </a:extLst>
          </p:cNvPr>
          <p:cNvSpPr/>
          <p:nvPr/>
        </p:nvSpPr>
        <p:spPr>
          <a:xfrm rot="10800000">
            <a:off x="4648200" y="6325664"/>
            <a:ext cx="8686800" cy="3272991"/>
          </a:xfrm>
          <a:prstGeom prst="wedgeRoundRectCallout">
            <a:avLst>
              <a:gd name="adj1" fmla="val -39811"/>
              <a:gd name="adj2" fmla="val 61653"/>
              <a:gd name="adj3" fmla="val 16667"/>
            </a:avLst>
          </a:prstGeom>
          <a:gradFill flip="none" rotWithShape="1">
            <a:gsLst>
              <a:gs pos="0">
                <a:schemeClr val="accent2">
                  <a:lumMod val="40000"/>
                  <a:lumOff val="60000"/>
                </a:schemeClr>
              </a:gs>
              <a:gs pos="73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669806B2-370B-BED5-1441-754402D0388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4448" y="2413430"/>
            <a:ext cx="3618650" cy="6938157"/>
          </a:xfrm>
          <a:prstGeom prst="rect">
            <a:avLst/>
          </a:prstGeom>
        </p:spPr>
      </p:pic>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B2B72C61-4E5A-B91C-48FE-503AE0AAFD8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96441" y="2590800"/>
            <a:ext cx="3430134" cy="6938157"/>
          </a:xfrm>
          <a:prstGeom prst="rect">
            <a:avLst/>
          </a:prstGeom>
        </p:spPr>
      </p:pic>
      <p:sp>
        <p:nvSpPr>
          <p:cNvPr id="6" name="テキスト ボックス 5">
            <a:extLst>
              <a:ext uri="{FF2B5EF4-FFF2-40B4-BE49-F238E27FC236}">
                <a16:creationId xmlns:a16="http://schemas.microsoft.com/office/drawing/2014/main" id="{42C417BC-A3E4-C55A-91BC-4445BBFAEA66}"/>
              </a:ext>
            </a:extLst>
          </p:cNvPr>
          <p:cNvSpPr txBox="1"/>
          <p:nvPr/>
        </p:nvSpPr>
        <p:spPr>
          <a:xfrm>
            <a:off x="6622630" y="2628900"/>
            <a:ext cx="4654970" cy="1077218"/>
          </a:xfrm>
          <a:prstGeom prst="rect">
            <a:avLst/>
          </a:prstGeom>
          <a:noFill/>
        </p:spPr>
        <p:txBody>
          <a:bodyPr wrap="square" rtlCol="0">
            <a:spAutoFit/>
          </a:bodyPr>
          <a:lstStyle/>
          <a:p>
            <a:r>
              <a:rPr kumimoji="1" lang="ja-JP" altLang="en-US" sz="3200" b="1" dirty="0">
                <a:solidFill>
                  <a:schemeClr val="bg1"/>
                </a:solidFill>
                <a:latin typeface="+mn-ea"/>
              </a:rPr>
              <a:t>チェックリスト一覧画面</a:t>
            </a:r>
          </a:p>
          <a:p>
            <a:endParaRPr kumimoji="1" lang="ja-JP" altLang="en-US" sz="3200" b="1" dirty="0">
              <a:solidFill>
                <a:schemeClr val="bg1"/>
              </a:solidFill>
              <a:latin typeface="+mn-ea"/>
            </a:endParaRPr>
          </a:p>
        </p:txBody>
      </p:sp>
      <p:sp>
        <p:nvSpPr>
          <p:cNvPr id="7" name="テキスト ボックス 6">
            <a:extLst>
              <a:ext uri="{FF2B5EF4-FFF2-40B4-BE49-F238E27FC236}">
                <a16:creationId xmlns:a16="http://schemas.microsoft.com/office/drawing/2014/main" id="{3A70519F-F287-681F-435C-C4C906B43690}"/>
              </a:ext>
            </a:extLst>
          </p:cNvPr>
          <p:cNvSpPr txBox="1"/>
          <p:nvPr/>
        </p:nvSpPr>
        <p:spPr>
          <a:xfrm>
            <a:off x="6794241" y="6587691"/>
            <a:ext cx="4902064" cy="1077218"/>
          </a:xfrm>
          <a:prstGeom prst="rect">
            <a:avLst/>
          </a:prstGeom>
          <a:noFill/>
        </p:spPr>
        <p:txBody>
          <a:bodyPr wrap="square" rtlCol="0">
            <a:spAutoFit/>
          </a:bodyPr>
          <a:lstStyle/>
          <a:p>
            <a:r>
              <a:rPr kumimoji="1" lang="ja-JP" altLang="en-US" sz="3200" b="1" dirty="0">
                <a:solidFill>
                  <a:schemeClr val="bg1"/>
                </a:solidFill>
                <a:latin typeface="+mn-ea"/>
              </a:rPr>
              <a:t>チェックリスト内容画面</a:t>
            </a:r>
          </a:p>
          <a:p>
            <a:endParaRPr kumimoji="1" lang="ja-JP" altLang="en-US" sz="3200" b="1" dirty="0">
              <a:solidFill>
                <a:schemeClr val="bg1"/>
              </a:solidFill>
              <a:latin typeface="+mn-ea"/>
            </a:endParaRPr>
          </a:p>
        </p:txBody>
      </p:sp>
      <p:sp>
        <p:nvSpPr>
          <p:cNvPr id="8" name="テキスト ボックス 7">
            <a:extLst>
              <a:ext uri="{FF2B5EF4-FFF2-40B4-BE49-F238E27FC236}">
                <a16:creationId xmlns:a16="http://schemas.microsoft.com/office/drawing/2014/main" id="{2A1FE62A-18E3-6CD2-E609-2BB6D5BA9B96}"/>
              </a:ext>
            </a:extLst>
          </p:cNvPr>
          <p:cNvSpPr txBox="1"/>
          <p:nvPr/>
        </p:nvSpPr>
        <p:spPr>
          <a:xfrm>
            <a:off x="4691616" y="3619299"/>
            <a:ext cx="8447565" cy="1200329"/>
          </a:xfrm>
          <a:prstGeom prst="rect">
            <a:avLst/>
          </a:prstGeom>
          <a:noFill/>
        </p:spPr>
        <p:txBody>
          <a:bodyPr wrap="square" rtlCol="0">
            <a:spAutoFit/>
          </a:bodyPr>
          <a:lstStyle/>
          <a:p>
            <a:pPr algn="ctr"/>
            <a:r>
              <a:rPr kumimoji="1" lang="ja-JP" altLang="en-US" sz="2400" b="1" dirty="0">
                <a:solidFill>
                  <a:schemeClr val="bg1"/>
                </a:solidFill>
                <a:latin typeface="+mn-ea"/>
              </a:rPr>
              <a:t>ユーザーが作成したチェックリストの</a:t>
            </a:r>
            <a:endParaRPr kumimoji="1" lang="en-US" altLang="ja-JP" sz="2400" b="1" dirty="0">
              <a:solidFill>
                <a:schemeClr val="bg1"/>
              </a:solidFill>
              <a:latin typeface="+mn-ea"/>
            </a:endParaRPr>
          </a:p>
          <a:p>
            <a:pPr algn="ctr"/>
            <a:r>
              <a:rPr kumimoji="1" lang="ja-JP" altLang="en-US" sz="2400" b="1" dirty="0">
                <a:solidFill>
                  <a:schemeClr val="bg1"/>
                </a:solidFill>
                <a:latin typeface="+mn-ea"/>
              </a:rPr>
              <a:t>一覧を見ることができる</a:t>
            </a:r>
            <a:endParaRPr kumimoji="1" lang="en-US" altLang="ja-JP" sz="2400" b="1" dirty="0">
              <a:solidFill>
                <a:schemeClr val="bg1"/>
              </a:solidFill>
              <a:latin typeface="+mn-ea"/>
            </a:endParaRPr>
          </a:p>
          <a:p>
            <a:pPr algn="ctr"/>
            <a:r>
              <a:rPr kumimoji="1" lang="ja-JP" altLang="en-US" sz="2400" b="1" dirty="0">
                <a:solidFill>
                  <a:schemeClr val="bg1"/>
                </a:solidFill>
                <a:latin typeface="+mn-ea"/>
              </a:rPr>
              <a:t>詳細ボタンを押すことで各リストの内容を確認することができる</a:t>
            </a:r>
          </a:p>
        </p:txBody>
      </p:sp>
      <p:sp>
        <p:nvSpPr>
          <p:cNvPr id="10" name="テキスト ボックス 9">
            <a:extLst>
              <a:ext uri="{FF2B5EF4-FFF2-40B4-BE49-F238E27FC236}">
                <a16:creationId xmlns:a16="http://schemas.microsoft.com/office/drawing/2014/main" id="{D8A1FCEB-87F4-6D5D-4B14-E3F73CB0F4EF}"/>
              </a:ext>
            </a:extLst>
          </p:cNvPr>
          <p:cNvSpPr txBox="1"/>
          <p:nvPr/>
        </p:nvSpPr>
        <p:spPr>
          <a:xfrm>
            <a:off x="4852718" y="7431453"/>
            <a:ext cx="8125360" cy="1200329"/>
          </a:xfrm>
          <a:prstGeom prst="rect">
            <a:avLst/>
          </a:prstGeom>
          <a:noFill/>
        </p:spPr>
        <p:txBody>
          <a:bodyPr wrap="square" rtlCol="0">
            <a:spAutoFit/>
          </a:bodyPr>
          <a:lstStyle/>
          <a:p>
            <a:pPr algn="ctr"/>
            <a:r>
              <a:rPr kumimoji="1" lang="ja-JP" altLang="en-US" sz="2400" b="1" dirty="0">
                <a:solidFill>
                  <a:schemeClr val="bg1"/>
                </a:solidFill>
                <a:latin typeface="+mn-ea"/>
              </a:rPr>
              <a:t>作成したチェックリストの内容を見ることができる</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チェックマークのオンオフを切り替えることができる</a:t>
            </a:r>
          </a:p>
        </p:txBody>
      </p:sp>
    </p:spTree>
    <p:extLst>
      <p:ext uri="{BB962C8B-B14F-4D97-AF65-F5344CB8AC3E}">
        <p14:creationId xmlns:p14="http://schemas.microsoft.com/office/powerpoint/2010/main" val="30775122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8" name="図 7" descr="サッカーチームの選手たち&#10;&#10;中程度の精度で自動的に生成された説明">
            <a:extLst>
              <a:ext uri="{FF2B5EF4-FFF2-40B4-BE49-F238E27FC236}">
                <a16:creationId xmlns:a16="http://schemas.microsoft.com/office/drawing/2014/main" id="{CE66EE4D-37E2-1736-8D63-CE52D46046C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1000" y="419100"/>
            <a:ext cx="10159326" cy="5410200"/>
          </a:xfrm>
          <a:prstGeom prst="rect">
            <a:avLst/>
          </a:prstGeom>
        </p:spPr>
      </p:pic>
      <p:grpSp>
        <p:nvGrpSpPr>
          <p:cNvPr id="2" name="Group 2"/>
          <p:cNvGrpSpPr/>
          <p:nvPr/>
        </p:nvGrpSpPr>
        <p:grpSpPr>
          <a:xfrm>
            <a:off x="4190999" y="5722452"/>
            <a:ext cx="10210801" cy="4564548"/>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grpSp>
        <p:nvGrpSpPr>
          <p:cNvPr id="12" name="Group 12"/>
          <p:cNvGrpSpPr/>
          <p:nvPr/>
        </p:nvGrpSpPr>
        <p:grpSpPr>
          <a:xfrm>
            <a:off x="4953000" y="6378981"/>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a:t>
              </a:r>
              <a:r>
                <a:rPr lang="ja-JP" altLang="en-US" sz="1400" dirty="0">
                  <a:solidFill>
                    <a:srgbClr val="FFFFFF"/>
                  </a:solidFill>
                  <a:latin typeface="Montserrat Bold"/>
                </a:rPr>
                <a:t>３</a:t>
              </a:r>
              <a:endParaRPr lang="en-US" sz="1400" dirty="0">
                <a:solidFill>
                  <a:srgbClr val="FFFFFF"/>
                </a:solidFill>
                <a:latin typeface="Montserrat Bold"/>
              </a:endParaRPr>
            </a:p>
          </p:txBody>
        </p:sp>
      </p:grpSp>
      <p:sp>
        <p:nvSpPr>
          <p:cNvPr id="19" name="TextBox 19"/>
          <p:cNvSpPr txBox="1"/>
          <p:nvPr/>
        </p:nvSpPr>
        <p:spPr>
          <a:xfrm>
            <a:off x="5581264" y="6337756"/>
            <a:ext cx="3029336" cy="410497"/>
          </a:xfrm>
          <a:prstGeom prst="rect">
            <a:avLst/>
          </a:prstGeom>
        </p:spPr>
        <p:txBody>
          <a:bodyPr wrap="square" lIns="0" tIns="0" rIns="0" bIns="0" rtlCol="0" anchor="t">
            <a:spAutoFit/>
          </a:bodyPr>
          <a:lstStyle/>
          <a:p>
            <a:pPr algn="l">
              <a:lnSpc>
                <a:spcPts val="3476"/>
              </a:lnSpc>
              <a:spcBef>
                <a:spcPct val="0"/>
              </a:spcBef>
            </a:pPr>
            <a:r>
              <a:rPr lang="ja-JP" altLang="en-US" sz="2483" dirty="0">
                <a:solidFill>
                  <a:srgbClr val="FFFFFF"/>
                </a:solidFill>
                <a:latin typeface="Montserrat Bold"/>
              </a:rPr>
              <a:t>機能担当・品質管理</a:t>
            </a:r>
            <a:endParaRPr lang="en-US" sz="2483" dirty="0">
              <a:solidFill>
                <a:srgbClr val="FFFFFF"/>
              </a:solidFill>
              <a:latin typeface="Montserrat Bold"/>
            </a:endParaRPr>
          </a:p>
        </p:txBody>
      </p:sp>
      <p:sp>
        <p:nvSpPr>
          <p:cNvPr id="20" name="TextBox 20"/>
          <p:cNvSpPr txBox="1"/>
          <p:nvPr/>
        </p:nvSpPr>
        <p:spPr>
          <a:xfrm>
            <a:off x="10657003" y="8074516"/>
            <a:ext cx="4125797" cy="1045094"/>
          </a:xfrm>
          <a:prstGeom prst="rect">
            <a:avLst/>
          </a:prstGeom>
        </p:spPr>
        <p:txBody>
          <a:bodyPr wrap="square" lIns="0" tIns="0" rIns="0" bIns="0" rtlCol="0" anchor="t">
            <a:spAutoFit/>
          </a:bodyPr>
          <a:lstStyle/>
          <a:p>
            <a:pPr>
              <a:lnSpc>
                <a:spcPts val="1998"/>
              </a:lnSpc>
            </a:pPr>
            <a:r>
              <a:rPr lang="ja-JP" altLang="en-US" sz="2800" b="1" dirty="0">
                <a:solidFill>
                  <a:srgbClr val="D4D0D0"/>
                </a:solidFill>
                <a:latin typeface="Montserrat"/>
              </a:rPr>
              <a:t>＃飲み込みが早い</a:t>
            </a:r>
            <a:endParaRPr lang="en-US" altLang="ja-JP" sz="2800" b="1" dirty="0">
              <a:solidFill>
                <a:srgbClr val="D4D0D0"/>
              </a:solidFill>
              <a:latin typeface="Montserrat"/>
            </a:endParaRPr>
          </a:p>
          <a:p>
            <a:pPr>
              <a:lnSpc>
                <a:spcPts val="1998"/>
              </a:lnSpc>
            </a:pPr>
            <a:endParaRPr lang="en-US" altLang="ja-JP" sz="2800" b="1" dirty="0">
              <a:solidFill>
                <a:srgbClr val="D4D0D0"/>
              </a:solidFill>
              <a:latin typeface="Montserrat"/>
            </a:endParaRPr>
          </a:p>
          <a:p>
            <a:pPr>
              <a:lnSpc>
                <a:spcPts val="1998"/>
              </a:lnSpc>
            </a:pPr>
            <a:endParaRPr lang="en-US" altLang="ja-JP" sz="2800" b="1" dirty="0">
              <a:solidFill>
                <a:srgbClr val="D4D0D0"/>
              </a:solidFill>
              <a:latin typeface="Montserrat"/>
            </a:endParaRPr>
          </a:p>
          <a:p>
            <a:pPr>
              <a:lnSpc>
                <a:spcPts val="1998"/>
              </a:lnSpc>
            </a:pPr>
            <a:r>
              <a:rPr lang="ja-JP" altLang="en-US" sz="2800" b="1" dirty="0">
                <a:solidFill>
                  <a:srgbClr val="D4D0D0"/>
                </a:solidFill>
                <a:latin typeface="Montserrat"/>
              </a:rPr>
              <a:t>＃几帳面</a:t>
            </a:r>
            <a:endParaRPr lang="en-US" altLang="ja-JP" sz="2800" b="1" dirty="0">
              <a:solidFill>
                <a:srgbClr val="D4D0D0"/>
              </a:solidFill>
              <a:latin typeface="Montserrat"/>
            </a:endParaRPr>
          </a:p>
        </p:txBody>
      </p:sp>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5257800" y="2476500"/>
            <a:ext cx="2166199" cy="524567"/>
          </a:xfrm>
          <a:prstGeom prst="rect">
            <a:avLst/>
          </a:prstGeom>
        </p:spPr>
        <p:txBody>
          <a:bodyPr lIns="0" tIns="0" rIns="0" bIns="0" rtlCol="0" anchor="t">
            <a:spAutoFit/>
          </a:bodyPr>
          <a:lstStyle/>
          <a:p>
            <a:pPr algn="ctr">
              <a:lnSpc>
                <a:spcPts val="4671"/>
              </a:lnSpc>
            </a:pPr>
            <a:r>
              <a:rPr lang="en-US" altLang="ja-JP" sz="3336" dirty="0">
                <a:latin typeface="Bebas Neue Bold"/>
              </a:rPr>
              <a:t>NBA</a:t>
            </a:r>
            <a:r>
              <a:rPr lang="ja-JP" altLang="en-US" sz="3336" dirty="0">
                <a:latin typeface="Bebas Neue Bold"/>
              </a:rPr>
              <a:t> </a:t>
            </a:r>
            <a:r>
              <a:rPr lang="en-US" altLang="ja-JP" sz="3336" dirty="0">
                <a:latin typeface="Bebas Neue Bold"/>
              </a:rPr>
              <a:t>DAISUKI</a:t>
            </a:r>
            <a:endParaRPr lang="en-US" sz="3336" dirty="0">
              <a:latin typeface="Bebas Neue Bold"/>
            </a:endParaRPr>
          </a:p>
        </p:txBody>
      </p:sp>
      <p:sp>
        <p:nvSpPr>
          <p:cNvPr id="15" name="TextBox 15"/>
          <p:cNvSpPr txBox="1"/>
          <p:nvPr/>
        </p:nvSpPr>
        <p:spPr>
          <a:xfrm>
            <a:off x="3886200" y="2705100"/>
            <a:ext cx="5257800" cy="1663789"/>
          </a:xfrm>
          <a:prstGeom prst="rect">
            <a:avLst/>
          </a:prstGeom>
        </p:spPr>
        <p:txBody>
          <a:bodyPr wrap="square" lIns="0" tIns="0" rIns="0" bIns="0" rtlCol="0" anchor="t">
            <a:spAutoFit/>
          </a:bodyPr>
          <a:lstStyle/>
          <a:p>
            <a:pPr algn="ctr">
              <a:lnSpc>
                <a:spcPts val="14864"/>
              </a:lnSpc>
            </a:pPr>
            <a:r>
              <a:rPr lang="en-US" altLang="ja-JP" sz="10617" dirty="0">
                <a:solidFill>
                  <a:srgbClr val="FF0000"/>
                </a:solidFill>
                <a:latin typeface="Bebas Neue Bold"/>
              </a:rPr>
              <a:t>YAMAMOTO</a:t>
            </a:r>
            <a:endParaRPr lang="en-US" sz="10617" dirty="0">
              <a:solidFill>
                <a:srgbClr val="FF0000"/>
              </a:solidFill>
              <a:latin typeface="Bebas Neue Bold"/>
            </a:endParaRPr>
          </a:p>
        </p:txBody>
      </p:sp>
      <p:grpSp>
        <p:nvGrpSpPr>
          <p:cNvPr id="10" name="グループ化 9">
            <a:extLst>
              <a:ext uri="{FF2B5EF4-FFF2-40B4-BE49-F238E27FC236}">
                <a16:creationId xmlns:a16="http://schemas.microsoft.com/office/drawing/2014/main" id="{BD9E256A-2373-ECA2-B571-8C4D14FD7940}"/>
              </a:ext>
            </a:extLst>
          </p:cNvPr>
          <p:cNvGrpSpPr/>
          <p:nvPr/>
        </p:nvGrpSpPr>
        <p:grpSpPr>
          <a:xfrm>
            <a:off x="5486400" y="4381500"/>
            <a:ext cx="2003186" cy="772250"/>
            <a:chOff x="4267199" y="3988710"/>
            <a:chExt cx="2003186" cy="772250"/>
          </a:xfrm>
        </p:grpSpPr>
        <p:sp>
          <p:nvSpPr>
            <p:cNvPr id="11" name="Freeform 9">
              <a:extLst>
                <a:ext uri="{FF2B5EF4-FFF2-40B4-BE49-F238E27FC236}">
                  <a16:creationId xmlns:a16="http://schemas.microsoft.com/office/drawing/2014/main" id="{633F4FCE-7ACC-31D2-006D-07CCB26CBCCA}"/>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17" name="グループ化 16">
              <a:extLst>
                <a:ext uri="{FF2B5EF4-FFF2-40B4-BE49-F238E27FC236}">
                  <a16:creationId xmlns:a16="http://schemas.microsoft.com/office/drawing/2014/main" id="{1D032BF3-9BA4-4223-4418-121C5E671DFF}"/>
                </a:ext>
              </a:extLst>
            </p:cNvPr>
            <p:cNvGrpSpPr/>
            <p:nvPr/>
          </p:nvGrpSpPr>
          <p:grpSpPr>
            <a:xfrm>
              <a:off x="4633760" y="4229362"/>
              <a:ext cx="1545150" cy="304524"/>
              <a:chOff x="4633760" y="4229362"/>
              <a:chExt cx="1545150" cy="304524"/>
            </a:xfrm>
          </p:grpSpPr>
          <p:sp>
            <p:nvSpPr>
              <p:cNvPr id="22" name="TextBox 17">
                <a:extLst>
                  <a:ext uri="{FF2B5EF4-FFF2-40B4-BE49-F238E27FC236}">
                    <a16:creationId xmlns:a16="http://schemas.microsoft.com/office/drawing/2014/main" id="{03D21400-04D4-D0FD-4670-9B655EC53174}"/>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5" name="Freeform 11">
                <a:extLst>
                  <a:ext uri="{FF2B5EF4-FFF2-40B4-BE49-F238E27FC236}">
                    <a16:creationId xmlns:a16="http://schemas.microsoft.com/office/drawing/2014/main" id="{6812453A-40FA-AFA3-557E-10FF932A2613}"/>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26" name="TextBox 21">
            <a:extLst>
              <a:ext uri="{FF2B5EF4-FFF2-40B4-BE49-F238E27FC236}">
                <a16:creationId xmlns:a16="http://schemas.microsoft.com/office/drawing/2014/main" id="{6F989D7E-E76C-9A17-57D4-7503F03710FC}"/>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grpSp>
        <p:nvGrpSpPr>
          <p:cNvPr id="6" name="グループ化 5">
            <a:extLst>
              <a:ext uri="{FF2B5EF4-FFF2-40B4-BE49-F238E27FC236}">
                <a16:creationId xmlns:a16="http://schemas.microsoft.com/office/drawing/2014/main" id="{53D0E7F2-C230-ED4E-92FE-272910EFAE57}"/>
              </a:ext>
            </a:extLst>
          </p:cNvPr>
          <p:cNvGrpSpPr/>
          <p:nvPr/>
        </p:nvGrpSpPr>
        <p:grpSpPr>
          <a:xfrm>
            <a:off x="4695709" y="7028805"/>
            <a:ext cx="5621542" cy="2907206"/>
            <a:chOff x="4695709" y="7287885"/>
            <a:chExt cx="5621542" cy="2907206"/>
          </a:xfrm>
        </p:grpSpPr>
        <p:sp>
          <p:nvSpPr>
            <p:cNvPr id="18" name="TextBox 18"/>
            <p:cNvSpPr txBox="1"/>
            <p:nvPr/>
          </p:nvSpPr>
          <p:spPr>
            <a:xfrm>
              <a:off x="4720590" y="7287885"/>
              <a:ext cx="5596661" cy="29072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a:t>
              </a:r>
              <a:r>
                <a:rPr lang="en-US" sz="4000" dirty="0">
                  <a:solidFill>
                    <a:srgbClr val="FFFFFF"/>
                  </a:solidFill>
                  <a:latin typeface="Montserrat"/>
                </a:rPr>
                <a:t>  </a:t>
              </a:r>
              <a:r>
                <a:rPr lang="ja-JP" altLang="en-US" sz="4000" dirty="0">
                  <a:solidFill>
                    <a:srgbClr val="FFFFFF"/>
                  </a:solidFill>
                  <a:latin typeface="Montserrat"/>
                </a:rPr>
                <a:t>デザイン</a:t>
              </a: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r>
                <a:rPr lang="ja-JP" altLang="en-US" sz="7200" dirty="0">
                  <a:solidFill>
                    <a:srgbClr val="FFFFFF"/>
                  </a:solidFill>
                  <a:latin typeface="Montserrat"/>
                </a:rPr>
                <a:t>山本彩人</a:t>
              </a:r>
              <a:endParaRPr lang="en-US" sz="7200" dirty="0">
                <a:solidFill>
                  <a:srgbClr val="FFFFFF"/>
                </a:solidFill>
                <a:latin typeface="Montserrat"/>
              </a:endParaRPr>
            </a:p>
          </p:txBody>
        </p:sp>
        <p:sp>
          <p:nvSpPr>
            <p:cNvPr id="5" name="テキスト ボックス 4">
              <a:extLst>
                <a:ext uri="{FF2B5EF4-FFF2-40B4-BE49-F238E27FC236}">
                  <a16:creationId xmlns:a16="http://schemas.microsoft.com/office/drawing/2014/main" id="{00E06464-57C6-672E-534C-2C609024BF19}"/>
                </a:ext>
              </a:extLst>
            </p:cNvPr>
            <p:cNvSpPr txBox="1"/>
            <p:nvPr/>
          </p:nvSpPr>
          <p:spPr>
            <a:xfrm>
              <a:off x="4695709" y="7692845"/>
              <a:ext cx="5109211"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株式会社シー・イー・エス</a:t>
              </a:r>
              <a:endParaRPr lang="en-US" altLang="ja-JP" sz="3200" dirty="0">
                <a:solidFill>
                  <a:srgbClr val="FFFFFF"/>
                </a:solidFill>
                <a:latin typeface="Montserrat"/>
              </a:endParaRPr>
            </a:p>
            <a:p>
              <a:endParaRPr kumimoji="1" lang="ja-JP" altLang="en-US" sz="3200" dirty="0"/>
            </a:p>
          </p:txBody>
        </p:sp>
      </p:grpSp>
    </p:spTree>
    <p:extLst>
      <p:ext uri="{BB962C8B-B14F-4D97-AF65-F5344CB8AC3E}">
        <p14:creationId xmlns:p14="http://schemas.microsoft.com/office/powerpoint/2010/main" val="72168838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8.33333E-7 -2.22222E-6 L -8.33333E-7 -0.07207 " pathEditMode="relative" rAng="0" ptsTypes="AA">
                                      <p:cBhvr>
                                        <p:cTn id="11" dur="250" accel="50000" decel="50000" autoRev="1" fill="hold">
                                          <p:stCondLst>
                                            <p:cond delay="0"/>
                                          </p:stCondLst>
                                        </p:cTn>
                                        <p:tgtEl>
                                          <p:spTgt spid="20">
                                            <p:txEl>
                                              <p:pRg st="0" end="0"/>
                                            </p:txEl>
                                          </p:spTgt>
                                        </p:tgtEl>
                                        <p:attrNameLst>
                                          <p:attrName>ppt_x</p:attrName>
                                          <p:attrName>ppt_y</p:attrName>
                                        </p:attrNameLst>
                                      </p:cBhvr>
                                      <p:rCtr x="0" y="-3611"/>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8.33333E-7 -2.22222E-6 L 8.33333E-7 -0.07207 " pathEditMode="relative" rAng="0" ptsTypes="AA">
                                      <p:cBhvr>
                                        <p:cTn id="17" dur="250" accel="50000" decel="50000" autoRev="1" fill="hold">
                                          <p:stCondLst>
                                            <p:cond delay="0"/>
                                          </p:stCondLst>
                                        </p:cTn>
                                        <p:tgtEl>
                                          <p:spTgt spid="20">
                                            <p:txEl>
                                              <p:pRg st="3" end="3"/>
                                            </p:txEl>
                                          </p:spTgt>
                                        </p:tgtEl>
                                        <p:attrNameLst>
                                          <p:attrName>ppt_x</p:attrName>
                                          <p:attrName>ppt_y</p:attrName>
                                        </p:attrNameLst>
                                      </p:cBhvr>
                                      <p:rCtr x="0" y="-3611"/>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9" name="楕円 8">
            <a:extLst>
              <a:ext uri="{FF2B5EF4-FFF2-40B4-BE49-F238E27FC236}">
                <a16:creationId xmlns:a16="http://schemas.microsoft.com/office/drawing/2014/main" id="{A640003E-32C7-A58C-F9F8-C7564C8BEA61}"/>
              </a:ext>
            </a:extLst>
          </p:cNvPr>
          <p:cNvSpPr/>
          <p:nvPr/>
        </p:nvSpPr>
        <p:spPr>
          <a:xfrm>
            <a:off x="7010400" y="2335645"/>
            <a:ext cx="8153399"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6" name="TextBox 16"/>
          <p:cNvSpPr txBox="1"/>
          <p:nvPr/>
        </p:nvSpPr>
        <p:spPr>
          <a:xfrm>
            <a:off x="8060900" y="271919"/>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Chat  &amp;  test</a:t>
            </a:r>
          </a:p>
        </p:txBody>
      </p:sp>
      <p:sp>
        <p:nvSpPr>
          <p:cNvPr id="15" name="TextBox 15"/>
          <p:cNvSpPr txBox="1"/>
          <p:nvPr/>
        </p:nvSpPr>
        <p:spPr>
          <a:xfrm>
            <a:off x="6687075" y="534202"/>
            <a:ext cx="5109912" cy="1663789"/>
          </a:xfrm>
          <a:prstGeom prst="rect">
            <a:avLst/>
          </a:prstGeom>
        </p:spPr>
        <p:txBody>
          <a:bodyPr wrap="square" lIns="0" tIns="0" rIns="0" bIns="0" rtlCol="0" anchor="t">
            <a:spAutoFit/>
          </a:bodyPr>
          <a:lstStyle/>
          <a:p>
            <a:pPr algn="ctr">
              <a:lnSpc>
                <a:spcPts val="14864"/>
              </a:lnSpc>
            </a:pPr>
            <a:r>
              <a:rPr lang="en-US" sz="10617" dirty="0" err="1">
                <a:solidFill>
                  <a:srgbClr val="FF0000"/>
                </a:solidFill>
                <a:latin typeface="Bebas Neue Bold"/>
              </a:rPr>
              <a:t>yamamoto</a:t>
            </a:r>
            <a:endParaRPr lang="en-US" sz="10617" dirty="0">
              <a:solidFill>
                <a:srgbClr val="FF0000"/>
              </a:solidFill>
              <a:latin typeface="Bebas Neue Bold"/>
            </a:endParaRP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9CC3D083-F8A4-642E-BB04-E630C36EC8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0102" y="2204007"/>
            <a:ext cx="3752850" cy="7543800"/>
          </a:xfrm>
          <a:prstGeom prst="rect">
            <a:avLst/>
          </a:prstGeom>
        </p:spPr>
      </p:pic>
      <p:sp>
        <p:nvSpPr>
          <p:cNvPr id="10" name="テキスト ボックス 9">
            <a:extLst>
              <a:ext uri="{FF2B5EF4-FFF2-40B4-BE49-F238E27FC236}">
                <a16:creationId xmlns:a16="http://schemas.microsoft.com/office/drawing/2014/main" id="{D69956FF-5EC5-A98E-253F-9EF0C0C79C7A}"/>
              </a:ext>
            </a:extLst>
          </p:cNvPr>
          <p:cNvSpPr txBox="1"/>
          <p:nvPr/>
        </p:nvSpPr>
        <p:spPr>
          <a:xfrm>
            <a:off x="9275898" y="2966747"/>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苦労</a:t>
            </a:r>
          </a:p>
        </p:txBody>
      </p:sp>
      <p:sp>
        <p:nvSpPr>
          <p:cNvPr id="12" name="楕円 11">
            <a:extLst>
              <a:ext uri="{FF2B5EF4-FFF2-40B4-BE49-F238E27FC236}">
                <a16:creationId xmlns:a16="http://schemas.microsoft.com/office/drawing/2014/main" id="{1B4AF683-BE6E-F371-3EAE-F011F5E55C17}"/>
              </a:ext>
            </a:extLst>
          </p:cNvPr>
          <p:cNvSpPr/>
          <p:nvPr/>
        </p:nvSpPr>
        <p:spPr>
          <a:xfrm>
            <a:off x="7010400" y="6374911"/>
            <a:ext cx="8153399"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87D085A6-361D-6B5A-CFB0-E3C96AE985FA}"/>
              </a:ext>
            </a:extLst>
          </p:cNvPr>
          <p:cNvSpPr txBox="1"/>
          <p:nvPr/>
        </p:nvSpPr>
        <p:spPr>
          <a:xfrm>
            <a:off x="9524999" y="7112449"/>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成果</a:t>
            </a:r>
          </a:p>
        </p:txBody>
      </p:sp>
      <p:sp>
        <p:nvSpPr>
          <p:cNvPr id="18" name="テキスト ボックス 17">
            <a:extLst>
              <a:ext uri="{FF2B5EF4-FFF2-40B4-BE49-F238E27FC236}">
                <a16:creationId xmlns:a16="http://schemas.microsoft.com/office/drawing/2014/main" id="{BE6DBA39-A678-5953-4BFD-1CB3703B97A4}"/>
              </a:ext>
            </a:extLst>
          </p:cNvPr>
          <p:cNvSpPr txBox="1"/>
          <p:nvPr/>
        </p:nvSpPr>
        <p:spPr>
          <a:xfrm>
            <a:off x="6929381" y="7951355"/>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検索画面を作る際の正規表現への理解</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非同期通信の理解</a:t>
            </a:r>
          </a:p>
        </p:txBody>
      </p:sp>
      <p:sp>
        <p:nvSpPr>
          <p:cNvPr id="19" name="テキスト ボックス 18">
            <a:extLst>
              <a:ext uri="{FF2B5EF4-FFF2-40B4-BE49-F238E27FC236}">
                <a16:creationId xmlns:a16="http://schemas.microsoft.com/office/drawing/2014/main" id="{61761D73-B780-C9CE-7451-903AEEEE11A9}"/>
              </a:ext>
            </a:extLst>
          </p:cNvPr>
          <p:cNvSpPr txBox="1"/>
          <p:nvPr/>
        </p:nvSpPr>
        <p:spPr>
          <a:xfrm>
            <a:off x="6844485" y="3955871"/>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検索画面の作成を期限に間に合わせること</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テストと検索機能の両立</a:t>
            </a:r>
          </a:p>
        </p:txBody>
      </p:sp>
    </p:spTree>
    <p:extLst>
      <p:ext uri="{BB962C8B-B14F-4D97-AF65-F5344CB8AC3E}">
        <p14:creationId xmlns:p14="http://schemas.microsoft.com/office/powerpoint/2010/main" val="26054719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8" name="図 7" descr="挿絵 が含まれている画像&#10;&#10;自動的に生成された説明">
            <a:extLst>
              <a:ext uri="{FF2B5EF4-FFF2-40B4-BE49-F238E27FC236}">
                <a16:creationId xmlns:a16="http://schemas.microsoft.com/office/drawing/2014/main" id="{E164AFFD-E6C7-EB35-6A8E-9718B0F475B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1000" y="495300"/>
            <a:ext cx="10166409" cy="5372100"/>
          </a:xfrm>
          <a:prstGeom prst="rect">
            <a:avLst/>
          </a:prstGeom>
        </p:spPr>
      </p:pic>
      <p:grpSp>
        <p:nvGrpSpPr>
          <p:cNvPr id="2" name="Group 2"/>
          <p:cNvGrpSpPr/>
          <p:nvPr/>
        </p:nvGrpSpPr>
        <p:grpSpPr>
          <a:xfrm>
            <a:off x="4190999" y="5722452"/>
            <a:ext cx="10210801" cy="4564548"/>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grpSp>
        <p:nvGrpSpPr>
          <p:cNvPr id="12" name="Group 12"/>
          <p:cNvGrpSpPr/>
          <p:nvPr/>
        </p:nvGrpSpPr>
        <p:grpSpPr>
          <a:xfrm>
            <a:off x="4953000" y="6465561"/>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a:t>
              </a:r>
              <a:r>
                <a:rPr lang="ja-JP" altLang="en-US" sz="1400" dirty="0">
                  <a:solidFill>
                    <a:srgbClr val="FFFFFF"/>
                  </a:solidFill>
                  <a:latin typeface="Montserrat Bold"/>
                </a:rPr>
                <a:t>４</a:t>
              </a:r>
              <a:endParaRPr lang="en-US" sz="1400" dirty="0">
                <a:solidFill>
                  <a:srgbClr val="FFFFFF"/>
                </a:solidFill>
                <a:latin typeface="Montserrat Bold"/>
              </a:endParaRPr>
            </a:p>
          </p:txBody>
        </p:sp>
      </p:grpSp>
      <p:sp>
        <p:nvSpPr>
          <p:cNvPr id="18" name="TextBox 18"/>
          <p:cNvSpPr txBox="1"/>
          <p:nvPr/>
        </p:nvSpPr>
        <p:spPr>
          <a:xfrm>
            <a:off x="4684037" y="6992072"/>
            <a:ext cx="5596661" cy="29072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  </a:t>
            </a:r>
            <a:r>
              <a:rPr lang="ja-JP" altLang="en-US" sz="4000" dirty="0">
                <a:solidFill>
                  <a:srgbClr val="FFFFFF"/>
                </a:solidFill>
                <a:latin typeface="Elephant" panose="02020904090505020303" pitchFamily="18" charset="0"/>
              </a:rPr>
              <a:t>癒し 　</a:t>
            </a: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r>
              <a:rPr lang="ja-JP" altLang="en-US" sz="7200" dirty="0">
                <a:solidFill>
                  <a:srgbClr val="FFFFFF"/>
                </a:solidFill>
                <a:latin typeface="Montserrat"/>
              </a:rPr>
              <a:t>石沢</a:t>
            </a:r>
            <a:r>
              <a:rPr lang="ja-JP" altLang="en-US" sz="7200" dirty="0">
                <a:solidFill>
                  <a:srgbClr val="FFFFFF"/>
                </a:solidFill>
                <a:latin typeface="Elephant" panose="02020904090505020303" pitchFamily="18" charset="0"/>
              </a:rPr>
              <a:t>耶文</a:t>
            </a:r>
            <a:endParaRPr lang="en-US" sz="7200" dirty="0">
              <a:solidFill>
                <a:srgbClr val="FFFFFF"/>
              </a:solidFill>
              <a:latin typeface="Montserrat"/>
            </a:endParaRPr>
          </a:p>
        </p:txBody>
      </p:sp>
      <p:sp>
        <p:nvSpPr>
          <p:cNvPr id="19" name="TextBox 19"/>
          <p:cNvSpPr txBox="1"/>
          <p:nvPr/>
        </p:nvSpPr>
        <p:spPr>
          <a:xfrm>
            <a:off x="5581265" y="6424336"/>
            <a:ext cx="1937656" cy="411333"/>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機能担当</a:t>
            </a:r>
            <a:endParaRPr lang="en-US" sz="2483" dirty="0">
              <a:solidFill>
                <a:srgbClr val="FFFFFF"/>
              </a:solidFill>
              <a:latin typeface="Montserrat Bold"/>
            </a:endParaRPr>
          </a:p>
        </p:txBody>
      </p:sp>
      <p:sp>
        <p:nvSpPr>
          <p:cNvPr id="20" name="TextBox 20"/>
          <p:cNvSpPr txBox="1"/>
          <p:nvPr/>
        </p:nvSpPr>
        <p:spPr>
          <a:xfrm>
            <a:off x="10657004" y="8074516"/>
            <a:ext cx="3345184" cy="1025922"/>
          </a:xfrm>
          <a:prstGeom prst="rect">
            <a:avLst/>
          </a:prstGeom>
        </p:spPr>
        <p:txBody>
          <a:bodyPr wrap="square" lIns="0" tIns="0" rIns="0" bIns="0" rtlCol="0" anchor="t">
            <a:spAutoFit/>
          </a:bodyPr>
          <a:lstStyle/>
          <a:p>
            <a:pPr>
              <a:lnSpc>
                <a:spcPts val="1998"/>
              </a:lnSpc>
            </a:pPr>
            <a:r>
              <a:rPr lang="ja-JP" altLang="en-US" sz="2800" dirty="0">
                <a:solidFill>
                  <a:srgbClr val="D4D0D0"/>
                </a:solidFill>
                <a:latin typeface="+mn-ea"/>
              </a:rPr>
              <a:t>＃集中力</a:t>
            </a:r>
            <a:endParaRPr lang="en-US" altLang="ja-JP" sz="2800" dirty="0">
              <a:solidFill>
                <a:srgbClr val="D4D0D0"/>
              </a:solidFill>
              <a:latin typeface="+mn-ea"/>
            </a:endParaRPr>
          </a:p>
          <a:p>
            <a:pPr>
              <a:lnSpc>
                <a:spcPts val="1998"/>
              </a:lnSpc>
            </a:pPr>
            <a:endParaRPr lang="en-US" altLang="ja-JP" sz="2800" dirty="0">
              <a:solidFill>
                <a:srgbClr val="D4D0D0"/>
              </a:solidFill>
              <a:latin typeface="+mn-ea"/>
            </a:endParaRPr>
          </a:p>
          <a:p>
            <a:pPr>
              <a:lnSpc>
                <a:spcPts val="1998"/>
              </a:lnSpc>
            </a:pPr>
            <a:endParaRPr lang="en-US" altLang="ja-JP" sz="2800" dirty="0">
              <a:solidFill>
                <a:srgbClr val="D4D0D0"/>
              </a:solidFill>
              <a:latin typeface="+mn-ea"/>
            </a:endParaRPr>
          </a:p>
          <a:p>
            <a:pPr>
              <a:lnSpc>
                <a:spcPts val="1998"/>
              </a:lnSpc>
            </a:pPr>
            <a:r>
              <a:rPr lang="ja-JP" altLang="en-US" sz="2800" dirty="0">
                <a:solidFill>
                  <a:srgbClr val="D4D0D0"/>
                </a:solidFill>
                <a:latin typeface="+mn-ea"/>
              </a:rPr>
              <a:t>＃思いやりがある</a:t>
            </a:r>
            <a:endParaRPr lang="en-US" altLang="ja-JP" sz="2800" dirty="0">
              <a:solidFill>
                <a:srgbClr val="D4D0D0"/>
              </a:solidFill>
              <a:latin typeface="+mn-ea"/>
            </a:endParaRPr>
          </a:p>
        </p:txBody>
      </p:sp>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5181600" y="2628900"/>
            <a:ext cx="2166199" cy="524567"/>
          </a:xfrm>
          <a:prstGeom prst="rect">
            <a:avLst/>
          </a:prstGeom>
        </p:spPr>
        <p:txBody>
          <a:bodyPr lIns="0" tIns="0" rIns="0" bIns="0" rtlCol="0" anchor="t">
            <a:spAutoFit/>
          </a:bodyPr>
          <a:lstStyle/>
          <a:p>
            <a:pPr algn="ctr">
              <a:lnSpc>
                <a:spcPts val="4671"/>
              </a:lnSpc>
            </a:pPr>
            <a:r>
              <a:rPr lang="en-US" sz="3336" dirty="0">
                <a:latin typeface="Bebas Neue Bold"/>
              </a:rPr>
              <a:t>SUMOU DAISUKI</a:t>
            </a:r>
          </a:p>
        </p:txBody>
      </p:sp>
      <p:sp>
        <p:nvSpPr>
          <p:cNvPr id="15" name="TextBox 15"/>
          <p:cNvSpPr txBox="1"/>
          <p:nvPr/>
        </p:nvSpPr>
        <p:spPr>
          <a:xfrm>
            <a:off x="4114800" y="2781300"/>
            <a:ext cx="4191000" cy="1663789"/>
          </a:xfrm>
          <a:prstGeom prst="rect">
            <a:avLst/>
          </a:prstGeom>
        </p:spPr>
        <p:txBody>
          <a:bodyPr wrap="square" lIns="0" tIns="0" rIns="0" bIns="0" rtlCol="0" anchor="t">
            <a:spAutoFit/>
          </a:bodyPr>
          <a:lstStyle/>
          <a:p>
            <a:pPr algn="ctr">
              <a:lnSpc>
                <a:spcPts val="14864"/>
              </a:lnSpc>
            </a:pPr>
            <a:r>
              <a:rPr lang="en-US" altLang="ja-JP" sz="10617" dirty="0">
                <a:solidFill>
                  <a:srgbClr val="FF0000"/>
                </a:solidFill>
                <a:latin typeface="Bebas Neue Bold"/>
              </a:rPr>
              <a:t>ISHIZAWA</a:t>
            </a:r>
            <a:endParaRPr lang="en-US" sz="10617" dirty="0">
              <a:solidFill>
                <a:srgbClr val="FF0000"/>
              </a:solidFill>
              <a:latin typeface="Bebas Neue Bold"/>
            </a:endParaRPr>
          </a:p>
        </p:txBody>
      </p:sp>
      <p:grpSp>
        <p:nvGrpSpPr>
          <p:cNvPr id="5" name="グループ化 4">
            <a:extLst>
              <a:ext uri="{FF2B5EF4-FFF2-40B4-BE49-F238E27FC236}">
                <a16:creationId xmlns:a16="http://schemas.microsoft.com/office/drawing/2014/main" id="{D62B82DF-10E3-7E12-9D0E-B4F9D68C4822}"/>
              </a:ext>
            </a:extLst>
          </p:cNvPr>
          <p:cNvGrpSpPr/>
          <p:nvPr/>
        </p:nvGrpSpPr>
        <p:grpSpPr>
          <a:xfrm>
            <a:off x="5334000" y="4457700"/>
            <a:ext cx="2003186" cy="772250"/>
            <a:chOff x="4267199" y="3988710"/>
            <a:chExt cx="2003186" cy="772250"/>
          </a:xfrm>
        </p:grpSpPr>
        <p:sp>
          <p:nvSpPr>
            <p:cNvPr id="6" name="Freeform 9">
              <a:extLst>
                <a:ext uri="{FF2B5EF4-FFF2-40B4-BE49-F238E27FC236}">
                  <a16:creationId xmlns:a16="http://schemas.microsoft.com/office/drawing/2014/main" id="{9989B23D-5047-6827-8E61-A7F4C4207B88}"/>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21" name="グループ化 20">
              <a:extLst>
                <a:ext uri="{FF2B5EF4-FFF2-40B4-BE49-F238E27FC236}">
                  <a16:creationId xmlns:a16="http://schemas.microsoft.com/office/drawing/2014/main" id="{C8D240C5-E301-FB6A-0F9D-120F9B990982}"/>
                </a:ext>
              </a:extLst>
            </p:cNvPr>
            <p:cNvGrpSpPr/>
            <p:nvPr/>
          </p:nvGrpSpPr>
          <p:grpSpPr>
            <a:xfrm>
              <a:off x="4633760" y="4229362"/>
              <a:ext cx="1545150" cy="304524"/>
              <a:chOff x="4633760" y="4229362"/>
              <a:chExt cx="1545150" cy="304524"/>
            </a:xfrm>
          </p:grpSpPr>
          <p:sp>
            <p:nvSpPr>
              <p:cNvPr id="23" name="TextBox 17">
                <a:extLst>
                  <a:ext uri="{FF2B5EF4-FFF2-40B4-BE49-F238E27FC236}">
                    <a16:creationId xmlns:a16="http://schemas.microsoft.com/office/drawing/2014/main" id="{46BFAE97-5334-847E-91AE-1901C620017A}"/>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4" name="Freeform 11">
                <a:extLst>
                  <a:ext uri="{FF2B5EF4-FFF2-40B4-BE49-F238E27FC236}">
                    <a16:creationId xmlns:a16="http://schemas.microsoft.com/office/drawing/2014/main" id="{FCF6CA6F-B33B-C984-C697-AB2DF6046030}"/>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10" name="TextBox 21">
            <a:extLst>
              <a:ext uri="{FF2B5EF4-FFF2-40B4-BE49-F238E27FC236}">
                <a16:creationId xmlns:a16="http://schemas.microsoft.com/office/drawing/2014/main" id="{EE59C856-8A78-78A3-8B49-C57CEDEE7E1E}"/>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9" name="テキスト ボックス 8">
            <a:extLst>
              <a:ext uri="{FF2B5EF4-FFF2-40B4-BE49-F238E27FC236}">
                <a16:creationId xmlns:a16="http://schemas.microsoft.com/office/drawing/2014/main" id="{74F560D7-C49C-8C7A-DB1E-C48C00B59B4E}"/>
              </a:ext>
            </a:extLst>
          </p:cNvPr>
          <p:cNvSpPr txBox="1"/>
          <p:nvPr/>
        </p:nvSpPr>
        <p:spPr>
          <a:xfrm>
            <a:off x="4684036" y="7425088"/>
            <a:ext cx="4612364"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株式会社エヌ・テイ・エス</a:t>
            </a:r>
            <a:endParaRPr lang="en-US" altLang="ja-JP" sz="3200" dirty="0">
              <a:solidFill>
                <a:srgbClr val="FFFFFF"/>
              </a:solidFill>
              <a:latin typeface="Montserrat"/>
            </a:endParaRPr>
          </a:p>
          <a:p>
            <a:endParaRPr kumimoji="1" lang="ja-JP" altLang="en-US" sz="3200" dirty="0"/>
          </a:p>
        </p:txBody>
      </p:sp>
    </p:spTree>
    <p:extLst>
      <p:ext uri="{BB962C8B-B14F-4D97-AF65-F5344CB8AC3E}">
        <p14:creationId xmlns:p14="http://schemas.microsoft.com/office/powerpoint/2010/main" val="39224393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4.02778E-6 -2.22222E-6 L 4.02778E-6 -0.07207 " pathEditMode="relative" rAng="0" ptsTypes="AA">
                                      <p:cBhvr>
                                        <p:cTn id="11" dur="250" accel="50000" decel="50000" autoRev="1" fill="hold">
                                          <p:stCondLst>
                                            <p:cond delay="0"/>
                                          </p:stCondLst>
                                        </p:cTn>
                                        <p:tgtEl>
                                          <p:spTgt spid="20">
                                            <p:txEl>
                                              <p:pRg st="0" end="0"/>
                                            </p:txEl>
                                          </p:spTgt>
                                        </p:tgtEl>
                                        <p:attrNameLst>
                                          <p:attrName>ppt_x</p:attrName>
                                          <p:attrName>ppt_y</p:attrName>
                                        </p:attrNameLst>
                                      </p:cBhvr>
                                      <p:rCtr x="0" y="-3611"/>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3.05556E-6 3.7037E-6 L 3.05556E-6 -0.07207 " pathEditMode="relative" rAng="0" ptsTypes="AA">
                                      <p:cBhvr>
                                        <p:cTn id="17" dur="250" accel="50000" decel="50000" autoRev="1" fill="hold">
                                          <p:stCondLst>
                                            <p:cond delay="0"/>
                                          </p:stCondLst>
                                        </p:cTn>
                                        <p:tgtEl>
                                          <p:spTgt spid="20">
                                            <p:txEl>
                                              <p:pRg st="3" end="3"/>
                                            </p:txEl>
                                          </p:spTgt>
                                        </p:tgtEl>
                                        <p:attrNameLst>
                                          <p:attrName>ppt_x</p:attrName>
                                          <p:attrName>ppt_y</p:attrName>
                                        </p:attrNameLst>
                                      </p:cBhvr>
                                      <p:rCtr x="0" y="-3611"/>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6" name="TextBox 16"/>
          <p:cNvSpPr txBox="1"/>
          <p:nvPr/>
        </p:nvSpPr>
        <p:spPr>
          <a:xfrm>
            <a:off x="8060898" y="199418"/>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review</a:t>
            </a:r>
          </a:p>
        </p:txBody>
      </p:sp>
      <p:sp>
        <p:nvSpPr>
          <p:cNvPr id="15" name="TextBox 15"/>
          <p:cNvSpPr txBox="1"/>
          <p:nvPr/>
        </p:nvSpPr>
        <p:spPr>
          <a:xfrm>
            <a:off x="6595985" y="461701"/>
            <a:ext cx="5096024" cy="1663789"/>
          </a:xfrm>
          <a:prstGeom prst="rect">
            <a:avLst/>
          </a:prstGeom>
        </p:spPr>
        <p:txBody>
          <a:bodyPr wrap="square" lIns="0" tIns="0" rIns="0" bIns="0" rtlCol="0" anchor="t">
            <a:spAutoFit/>
          </a:bodyPr>
          <a:lstStyle/>
          <a:p>
            <a:pPr algn="ctr">
              <a:lnSpc>
                <a:spcPts val="14864"/>
              </a:lnSpc>
            </a:pPr>
            <a:r>
              <a:rPr lang="en-US" sz="10617" dirty="0" err="1">
                <a:solidFill>
                  <a:srgbClr val="FF0000"/>
                </a:solidFill>
                <a:latin typeface="Bebas Neue Bold"/>
              </a:rPr>
              <a:t>ishizawa</a:t>
            </a:r>
            <a:endParaRPr lang="en-US" sz="10617" dirty="0">
              <a:solidFill>
                <a:srgbClr val="FF0000"/>
              </a:solidFill>
              <a:latin typeface="Bebas Neue Bold"/>
            </a:endParaRP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73866D05-3528-21BB-A022-933551D95E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7314" y="2132486"/>
            <a:ext cx="3832259" cy="7768561"/>
          </a:xfrm>
          <a:prstGeom prst="rect">
            <a:avLst/>
          </a:prstGeom>
        </p:spPr>
      </p:pic>
      <p:grpSp>
        <p:nvGrpSpPr>
          <p:cNvPr id="19" name="グループ化 18">
            <a:extLst>
              <a:ext uri="{FF2B5EF4-FFF2-40B4-BE49-F238E27FC236}">
                <a16:creationId xmlns:a16="http://schemas.microsoft.com/office/drawing/2014/main" id="{CEDED540-5C72-DFEB-29C1-78F0A9C8C705}"/>
              </a:ext>
            </a:extLst>
          </p:cNvPr>
          <p:cNvGrpSpPr/>
          <p:nvPr/>
        </p:nvGrpSpPr>
        <p:grpSpPr>
          <a:xfrm>
            <a:off x="6929381" y="6355800"/>
            <a:ext cx="8234419" cy="3810000"/>
            <a:chOff x="8336267" y="2433227"/>
            <a:chExt cx="8234419" cy="3810000"/>
          </a:xfrm>
        </p:grpSpPr>
        <p:sp>
          <p:nvSpPr>
            <p:cNvPr id="20" name="楕円 19">
              <a:extLst>
                <a:ext uri="{FF2B5EF4-FFF2-40B4-BE49-F238E27FC236}">
                  <a16:creationId xmlns:a16="http://schemas.microsoft.com/office/drawing/2014/main" id="{02B2FDF2-737A-8C5A-88EC-652D3BDB3A0C}"/>
                </a:ext>
              </a:extLst>
            </p:cNvPr>
            <p:cNvSpPr/>
            <p:nvPr/>
          </p:nvSpPr>
          <p:spPr>
            <a:xfrm>
              <a:off x="8417286" y="2433227"/>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78599BFB-498D-4D9A-93C7-91581EECAA8C}"/>
                </a:ext>
              </a:extLst>
            </p:cNvPr>
            <p:cNvSpPr txBox="1"/>
            <p:nvPr/>
          </p:nvSpPr>
          <p:spPr>
            <a:xfrm>
              <a:off x="10765971" y="3031280"/>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成果</a:t>
              </a:r>
            </a:p>
          </p:txBody>
        </p:sp>
        <p:sp>
          <p:nvSpPr>
            <p:cNvPr id="22" name="テキスト ボックス 21">
              <a:extLst>
                <a:ext uri="{FF2B5EF4-FFF2-40B4-BE49-F238E27FC236}">
                  <a16:creationId xmlns:a16="http://schemas.microsoft.com/office/drawing/2014/main" id="{81BBAD53-0D37-CBE5-D9FB-4FBD667107D0}"/>
                </a:ext>
              </a:extLst>
            </p:cNvPr>
            <p:cNvSpPr txBox="1"/>
            <p:nvPr/>
          </p:nvSpPr>
          <p:spPr>
            <a:xfrm>
              <a:off x="8336267" y="4028782"/>
              <a:ext cx="8153399" cy="830997"/>
            </a:xfrm>
            <a:prstGeom prst="rect">
              <a:avLst/>
            </a:prstGeom>
            <a:noFill/>
          </p:spPr>
          <p:txBody>
            <a:bodyPr wrap="square" rtlCol="0">
              <a:spAutoFit/>
            </a:bodyPr>
            <a:lstStyle/>
            <a:p>
              <a:pPr algn="ctr"/>
              <a:r>
                <a:rPr kumimoji="1" lang="ja-JP" altLang="en-US" sz="2400" b="1" dirty="0">
                  <a:solidFill>
                    <a:schemeClr val="bg1"/>
                  </a:solidFill>
                  <a:latin typeface="+mn-ea"/>
                </a:rPr>
                <a:t>チーム開発前よりは確実に</a:t>
              </a:r>
              <a:r>
                <a:rPr kumimoji="1" lang="en-US" altLang="ja-JP" sz="2400" b="1" dirty="0">
                  <a:solidFill>
                    <a:schemeClr val="bg1"/>
                  </a:solidFill>
                  <a:latin typeface="+mn-ea"/>
                </a:rPr>
                <a:t>CSS</a:t>
              </a:r>
              <a:r>
                <a:rPr kumimoji="1" lang="ja-JP" altLang="en-US" sz="2400" b="1" dirty="0">
                  <a:solidFill>
                    <a:schemeClr val="bg1"/>
                  </a:solidFill>
                  <a:latin typeface="+mn-ea"/>
                </a:rPr>
                <a:t>とサーブレットの</a:t>
              </a:r>
              <a:endParaRPr kumimoji="1" lang="en-US" altLang="ja-JP" sz="2400" b="1" dirty="0">
                <a:solidFill>
                  <a:schemeClr val="bg1"/>
                </a:solidFill>
                <a:latin typeface="+mn-ea"/>
              </a:endParaRPr>
            </a:p>
            <a:p>
              <a:pPr algn="ctr"/>
              <a:r>
                <a:rPr kumimoji="1" lang="ja-JP" altLang="en-US" sz="2400" b="1" dirty="0">
                  <a:solidFill>
                    <a:schemeClr val="bg1"/>
                  </a:solidFill>
                  <a:latin typeface="+mn-ea"/>
                </a:rPr>
                <a:t>動きについて理解が出来たこと</a:t>
              </a:r>
            </a:p>
          </p:txBody>
        </p:sp>
      </p:grpSp>
      <p:grpSp>
        <p:nvGrpSpPr>
          <p:cNvPr id="24" name="グループ化 23">
            <a:extLst>
              <a:ext uri="{FF2B5EF4-FFF2-40B4-BE49-F238E27FC236}">
                <a16:creationId xmlns:a16="http://schemas.microsoft.com/office/drawing/2014/main" id="{26418AA6-3A05-926B-CDDD-187EBA50EC98}"/>
              </a:ext>
            </a:extLst>
          </p:cNvPr>
          <p:cNvGrpSpPr/>
          <p:nvPr/>
        </p:nvGrpSpPr>
        <p:grpSpPr>
          <a:xfrm>
            <a:off x="6941752" y="2335645"/>
            <a:ext cx="8222047" cy="3810000"/>
            <a:chOff x="6941752" y="2335645"/>
            <a:chExt cx="8222047" cy="3810000"/>
          </a:xfrm>
        </p:grpSpPr>
        <p:grpSp>
          <p:nvGrpSpPr>
            <p:cNvPr id="18" name="グループ化 17">
              <a:extLst>
                <a:ext uri="{FF2B5EF4-FFF2-40B4-BE49-F238E27FC236}">
                  <a16:creationId xmlns:a16="http://schemas.microsoft.com/office/drawing/2014/main" id="{B74B671B-1EEA-AC37-5A0B-60FC97E97479}"/>
                </a:ext>
              </a:extLst>
            </p:cNvPr>
            <p:cNvGrpSpPr/>
            <p:nvPr/>
          </p:nvGrpSpPr>
          <p:grpSpPr>
            <a:xfrm>
              <a:off x="7010400" y="2335645"/>
              <a:ext cx="8153399" cy="3810000"/>
              <a:chOff x="8417286" y="2433227"/>
              <a:chExt cx="8153400" cy="3810000"/>
            </a:xfrm>
          </p:grpSpPr>
          <p:sp>
            <p:nvSpPr>
              <p:cNvPr id="13" name="楕円 12">
                <a:extLst>
                  <a:ext uri="{FF2B5EF4-FFF2-40B4-BE49-F238E27FC236}">
                    <a16:creationId xmlns:a16="http://schemas.microsoft.com/office/drawing/2014/main" id="{BAC3000A-FAF1-CA37-D2B4-51EB0B230F2B}"/>
                  </a:ext>
                </a:extLst>
              </p:cNvPr>
              <p:cNvSpPr/>
              <p:nvPr/>
            </p:nvSpPr>
            <p:spPr>
              <a:xfrm>
                <a:off x="8417286" y="2433227"/>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8431F1AF-5293-D88B-21C1-4AC19F0F5BD3}"/>
                  </a:ext>
                </a:extLst>
              </p:cNvPr>
              <p:cNvSpPr txBox="1"/>
              <p:nvPr/>
            </p:nvSpPr>
            <p:spPr>
              <a:xfrm>
                <a:off x="10765971" y="3031280"/>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苦労</a:t>
                </a:r>
              </a:p>
            </p:txBody>
          </p:sp>
        </p:grpSp>
        <p:sp>
          <p:nvSpPr>
            <p:cNvPr id="23" name="テキスト ボックス 22">
              <a:extLst>
                <a:ext uri="{FF2B5EF4-FFF2-40B4-BE49-F238E27FC236}">
                  <a16:creationId xmlns:a16="http://schemas.microsoft.com/office/drawing/2014/main" id="{9F9F4E63-D8BA-F82A-8B21-947BB0EBFD31}"/>
                </a:ext>
              </a:extLst>
            </p:cNvPr>
            <p:cNvSpPr txBox="1"/>
            <p:nvPr/>
          </p:nvSpPr>
          <p:spPr>
            <a:xfrm>
              <a:off x="6941752" y="3606177"/>
              <a:ext cx="8153399" cy="1569660"/>
            </a:xfrm>
            <a:prstGeom prst="rect">
              <a:avLst/>
            </a:prstGeom>
            <a:noFill/>
          </p:spPr>
          <p:txBody>
            <a:bodyPr wrap="square" rtlCol="0">
              <a:spAutoFit/>
            </a:bodyPr>
            <a:lstStyle/>
            <a:p>
              <a:pPr algn="ctr"/>
              <a:endParaRPr kumimoji="1" lang="en-US" altLang="ja-JP" sz="2400" b="1" dirty="0">
                <a:solidFill>
                  <a:schemeClr val="bg1"/>
                </a:solidFill>
                <a:latin typeface="+mn-ea"/>
              </a:endParaRPr>
            </a:p>
            <a:p>
              <a:pPr algn="ctr"/>
              <a:r>
                <a:rPr kumimoji="1" lang="en-US" altLang="ja-JP" sz="2400" b="1" dirty="0">
                  <a:solidFill>
                    <a:schemeClr val="bg1"/>
                  </a:solidFill>
                  <a:latin typeface="+mn-ea"/>
                </a:rPr>
                <a:t>CSS</a:t>
              </a:r>
              <a:r>
                <a:rPr kumimoji="1" lang="ja-JP" altLang="en-US" sz="2400" b="1" dirty="0">
                  <a:solidFill>
                    <a:schemeClr val="bg1"/>
                  </a:solidFill>
                  <a:latin typeface="+mn-ea"/>
                </a:rPr>
                <a:t>で自分の思い通りに動かすことが出来なかったこと</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サーブレットのつながりの理解</a:t>
              </a:r>
            </a:p>
          </p:txBody>
        </p:sp>
      </p:grpSp>
    </p:spTree>
    <p:extLst>
      <p:ext uri="{BB962C8B-B14F-4D97-AF65-F5344CB8AC3E}">
        <p14:creationId xmlns:p14="http://schemas.microsoft.com/office/powerpoint/2010/main" val="19379777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2" name="Group 2"/>
          <p:cNvGrpSpPr/>
          <p:nvPr/>
        </p:nvGrpSpPr>
        <p:grpSpPr>
          <a:xfrm>
            <a:off x="4190999" y="5722452"/>
            <a:ext cx="10210801" cy="4564548"/>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grpSp>
        <p:nvGrpSpPr>
          <p:cNvPr id="12" name="Group 12"/>
          <p:cNvGrpSpPr/>
          <p:nvPr/>
        </p:nvGrpSpPr>
        <p:grpSpPr>
          <a:xfrm>
            <a:off x="4953000" y="6546951"/>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#5</a:t>
              </a:r>
            </a:p>
          </p:txBody>
        </p:sp>
      </p:grpSp>
      <p:sp>
        <p:nvSpPr>
          <p:cNvPr id="18" name="TextBox 18"/>
          <p:cNvSpPr txBox="1"/>
          <p:nvPr/>
        </p:nvSpPr>
        <p:spPr>
          <a:xfrm>
            <a:off x="4720590" y="7127094"/>
            <a:ext cx="5596661" cy="29072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a:t>
            </a:r>
            <a:r>
              <a:rPr lang="en-US" sz="4000" dirty="0">
                <a:solidFill>
                  <a:srgbClr val="FFFFFF"/>
                </a:solidFill>
                <a:latin typeface="Montserrat"/>
              </a:rPr>
              <a:t>  </a:t>
            </a:r>
            <a:r>
              <a:rPr lang="ja-JP" altLang="en-US" sz="4000" dirty="0">
                <a:solidFill>
                  <a:srgbClr val="FFFFFF"/>
                </a:solidFill>
                <a:latin typeface="Montserrat"/>
              </a:rPr>
              <a:t>諦めない</a:t>
            </a:r>
            <a:endParaRPr lang="en-US" altLang="ja-JP" sz="4000" dirty="0">
              <a:solidFill>
                <a:srgbClr val="FFFFFF"/>
              </a:solidFill>
              <a:latin typeface="Montserrat"/>
            </a:endParaRPr>
          </a:p>
          <a:p>
            <a:pPr algn="l">
              <a:lnSpc>
                <a:spcPts val="5600"/>
              </a:lnSpc>
              <a:spcBef>
                <a:spcPct val="0"/>
              </a:spcBef>
            </a:pPr>
            <a:endParaRPr lang="en-US" altLang="ja-JP" sz="4000" dirty="0">
              <a:solidFill>
                <a:srgbClr val="FFFFFF"/>
              </a:solidFill>
              <a:latin typeface="Montserrat"/>
            </a:endParaRPr>
          </a:p>
          <a:p>
            <a:pPr algn="l">
              <a:lnSpc>
                <a:spcPts val="5600"/>
              </a:lnSpc>
              <a:spcBef>
                <a:spcPct val="0"/>
              </a:spcBef>
            </a:pPr>
            <a:endParaRPr lang="en-US" altLang="ja-JP" sz="7200" dirty="0">
              <a:solidFill>
                <a:srgbClr val="FFFFFF"/>
              </a:solidFill>
              <a:latin typeface="Montserrat"/>
            </a:endParaRPr>
          </a:p>
          <a:p>
            <a:pPr algn="l">
              <a:lnSpc>
                <a:spcPts val="5600"/>
              </a:lnSpc>
              <a:spcBef>
                <a:spcPct val="0"/>
              </a:spcBef>
            </a:pPr>
            <a:r>
              <a:rPr lang="ja-JP" altLang="en-US" sz="7200" dirty="0">
                <a:solidFill>
                  <a:srgbClr val="FFFFFF"/>
                </a:solidFill>
                <a:latin typeface="Montserrat"/>
              </a:rPr>
              <a:t>森井あかり</a:t>
            </a:r>
            <a:endParaRPr lang="en-US" sz="7200" dirty="0">
              <a:solidFill>
                <a:srgbClr val="FFFFFF"/>
              </a:solidFill>
              <a:latin typeface="Montserrat"/>
            </a:endParaRPr>
          </a:p>
        </p:txBody>
      </p:sp>
      <p:sp>
        <p:nvSpPr>
          <p:cNvPr id="19" name="TextBox 19"/>
          <p:cNvSpPr txBox="1"/>
          <p:nvPr/>
        </p:nvSpPr>
        <p:spPr>
          <a:xfrm>
            <a:off x="5581265" y="6505726"/>
            <a:ext cx="1937656" cy="411333"/>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機能担当</a:t>
            </a:r>
            <a:endParaRPr lang="en-US" sz="2483" dirty="0">
              <a:solidFill>
                <a:srgbClr val="FFFFFF"/>
              </a:solidFill>
              <a:latin typeface="Montserrat Bold"/>
            </a:endParaRPr>
          </a:p>
        </p:txBody>
      </p:sp>
      <p:sp>
        <p:nvSpPr>
          <p:cNvPr id="20" name="TextBox 20"/>
          <p:cNvSpPr txBox="1"/>
          <p:nvPr/>
        </p:nvSpPr>
        <p:spPr>
          <a:xfrm>
            <a:off x="10733700" y="7994464"/>
            <a:ext cx="4811596" cy="1045094"/>
          </a:xfrm>
          <a:prstGeom prst="rect">
            <a:avLst/>
          </a:prstGeom>
        </p:spPr>
        <p:txBody>
          <a:bodyPr wrap="square" lIns="0" tIns="0" rIns="0" bIns="0" rtlCol="0" anchor="t">
            <a:spAutoFit/>
          </a:bodyPr>
          <a:lstStyle/>
          <a:p>
            <a:pPr>
              <a:lnSpc>
                <a:spcPts val="1998"/>
              </a:lnSpc>
            </a:pPr>
            <a:r>
              <a:rPr lang="ja-JP" altLang="en-US" sz="2800" dirty="0">
                <a:solidFill>
                  <a:srgbClr val="D4D0D0"/>
                </a:solidFill>
                <a:latin typeface="Montserrat"/>
              </a:rPr>
              <a:t>＃明るい</a:t>
            </a:r>
            <a:endParaRPr lang="en-US" altLang="ja-JP" sz="2800" dirty="0">
              <a:solidFill>
                <a:srgbClr val="D4D0D0"/>
              </a:solidFill>
              <a:latin typeface="Montserrat"/>
            </a:endParaRPr>
          </a:p>
          <a:p>
            <a:pPr>
              <a:lnSpc>
                <a:spcPts val="1998"/>
              </a:lnSpc>
            </a:pPr>
            <a:endParaRPr lang="en-US" altLang="ja-JP" sz="2800" dirty="0">
              <a:solidFill>
                <a:srgbClr val="D4D0D0"/>
              </a:solidFill>
              <a:latin typeface="Montserrat"/>
            </a:endParaRPr>
          </a:p>
          <a:p>
            <a:pPr>
              <a:lnSpc>
                <a:spcPts val="1998"/>
              </a:lnSpc>
            </a:pPr>
            <a:endParaRPr lang="en-US" altLang="ja-JP" sz="2800" dirty="0">
              <a:solidFill>
                <a:srgbClr val="D4D0D0"/>
              </a:solidFill>
              <a:latin typeface="Montserrat"/>
            </a:endParaRPr>
          </a:p>
          <a:p>
            <a:pPr algn="l">
              <a:lnSpc>
                <a:spcPts val="1998"/>
              </a:lnSpc>
            </a:pPr>
            <a:r>
              <a:rPr lang="ja-JP" altLang="en-US" sz="2800" dirty="0">
                <a:solidFill>
                  <a:srgbClr val="D4D0D0"/>
                </a:solidFill>
                <a:latin typeface="Montserrat"/>
              </a:rPr>
              <a:t>＃情報収集力が高い</a:t>
            </a:r>
            <a:endParaRPr lang="en-US" altLang="ja-JP" sz="2800" dirty="0">
              <a:solidFill>
                <a:srgbClr val="D4D0D0"/>
              </a:solidFill>
              <a:latin typeface="Montserrat"/>
            </a:endParaRPr>
          </a:p>
        </p:txBody>
      </p:sp>
      <p:pic>
        <p:nvPicPr>
          <p:cNvPr id="9" name="図 8" descr="人, 屋外, 女性, 電話 が含まれている画像&#10;&#10;自動的に生成された説明">
            <a:extLst>
              <a:ext uri="{FF2B5EF4-FFF2-40B4-BE49-F238E27FC236}">
                <a16:creationId xmlns:a16="http://schemas.microsoft.com/office/drawing/2014/main" id="{CC336358-C74B-9BD5-3060-6052F0841BB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91000" y="495300"/>
            <a:ext cx="10210800" cy="5513067"/>
          </a:xfrm>
          <a:prstGeom prst="rect">
            <a:avLst/>
          </a:prstGeom>
        </p:spPr>
      </p:pic>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11770284" y="2607995"/>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Beauty girl</a:t>
            </a:r>
          </a:p>
        </p:txBody>
      </p:sp>
      <p:sp>
        <p:nvSpPr>
          <p:cNvPr id="15" name="TextBox 15"/>
          <p:cNvSpPr txBox="1"/>
          <p:nvPr/>
        </p:nvSpPr>
        <p:spPr>
          <a:xfrm>
            <a:off x="11448755" y="2908068"/>
            <a:ext cx="2812974" cy="1663789"/>
          </a:xfrm>
          <a:prstGeom prst="rect">
            <a:avLst/>
          </a:prstGeom>
        </p:spPr>
        <p:txBody>
          <a:bodyPr lIns="0" tIns="0" rIns="0" bIns="0" rtlCol="0" anchor="t">
            <a:spAutoFit/>
          </a:bodyPr>
          <a:lstStyle/>
          <a:p>
            <a:pPr algn="ctr">
              <a:lnSpc>
                <a:spcPts val="14864"/>
              </a:lnSpc>
            </a:pPr>
            <a:r>
              <a:rPr lang="en-US" sz="10617" dirty="0">
                <a:solidFill>
                  <a:srgbClr val="FF0000"/>
                </a:solidFill>
                <a:latin typeface="Bebas Neue Bold"/>
              </a:rPr>
              <a:t>MO</a:t>
            </a:r>
            <a:r>
              <a:rPr lang="en-US" altLang="ja-JP" sz="10617" dirty="0">
                <a:solidFill>
                  <a:srgbClr val="FF0000"/>
                </a:solidFill>
                <a:latin typeface="Bebas Neue Bold"/>
              </a:rPr>
              <a:t>RII</a:t>
            </a:r>
            <a:endParaRPr lang="en-US" sz="10617" dirty="0">
              <a:solidFill>
                <a:srgbClr val="FF0000"/>
              </a:solidFill>
              <a:latin typeface="Bebas Neue Bold"/>
            </a:endParaRPr>
          </a:p>
        </p:txBody>
      </p:sp>
      <p:grpSp>
        <p:nvGrpSpPr>
          <p:cNvPr id="5" name="グループ化 4">
            <a:extLst>
              <a:ext uri="{FF2B5EF4-FFF2-40B4-BE49-F238E27FC236}">
                <a16:creationId xmlns:a16="http://schemas.microsoft.com/office/drawing/2014/main" id="{D62B82DF-10E3-7E12-9D0E-B4F9D68C4822}"/>
              </a:ext>
            </a:extLst>
          </p:cNvPr>
          <p:cNvGrpSpPr/>
          <p:nvPr/>
        </p:nvGrpSpPr>
        <p:grpSpPr>
          <a:xfrm>
            <a:off x="11770284" y="4656539"/>
            <a:ext cx="2003186" cy="772250"/>
            <a:chOff x="4267199" y="3988710"/>
            <a:chExt cx="2003186" cy="772250"/>
          </a:xfrm>
        </p:grpSpPr>
        <p:sp>
          <p:nvSpPr>
            <p:cNvPr id="6" name="Freeform 9">
              <a:extLst>
                <a:ext uri="{FF2B5EF4-FFF2-40B4-BE49-F238E27FC236}">
                  <a16:creationId xmlns:a16="http://schemas.microsoft.com/office/drawing/2014/main" id="{9989B23D-5047-6827-8E61-A7F4C4207B88}"/>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21" name="グループ化 20">
              <a:extLst>
                <a:ext uri="{FF2B5EF4-FFF2-40B4-BE49-F238E27FC236}">
                  <a16:creationId xmlns:a16="http://schemas.microsoft.com/office/drawing/2014/main" id="{C8D240C5-E301-FB6A-0F9D-120F9B990982}"/>
                </a:ext>
              </a:extLst>
            </p:cNvPr>
            <p:cNvGrpSpPr/>
            <p:nvPr/>
          </p:nvGrpSpPr>
          <p:grpSpPr>
            <a:xfrm>
              <a:off x="4633760" y="4229362"/>
              <a:ext cx="1545150" cy="304524"/>
              <a:chOff x="4633760" y="4229362"/>
              <a:chExt cx="1545150" cy="304524"/>
            </a:xfrm>
          </p:grpSpPr>
          <p:sp>
            <p:nvSpPr>
              <p:cNvPr id="23" name="TextBox 17">
                <a:extLst>
                  <a:ext uri="{FF2B5EF4-FFF2-40B4-BE49-F238E27FC236}">
                    <a16:creationId xmlns:a16="http://schemas.microsoft.com/office/drawing/2014/main" id="{46BFAE97-5334-847E-91AE-1901C620017A}"/>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4" name="Freeform 11">
                <a:extLst>
                  <a:ext uri="{FF2B5EF4-FFF2-40B4-BE49-F238E27FC236}">
                    <a16:creationId xmlns:a16="http://schemas.microsoft.com/office/drawing/2014/main" id="{FCF6CA6F-B33B-C984-C697-AB2DF6046030}"/>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8" name="TextBox 21">
            <a:extLst>
              <a:ext uri="{FF2B5EF4-FFF2-40B4-BE49-F238E27FC236}">
                <a16:creationId xmlns:a16="http://schemas.microsoft.com/office/drawing/2014/main" id="{4BB28DE6-A141-0709-4202-6C7843389451}"/>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10" name="テキスト ボックス 9">
            <a:extLst>
              <a:ext uri="{FF2B5EF4-FFF2-40B4-BE49-F238E27FC236}">
                <a16:creationId xmlns:a16="http://schemas.microsoft.com/office/drawing/2014/main" id="{EDB133C8-1E7D-DDAC-0619-A20D02CA9A00}"/>
              </a:ext>
            </a:extLst>
          </p:cNvPr>
          <p:cNvSpPr txBox="1"/>
          <p:nvPr/>
        </p:nvSpPr>
        <p:spPr>
          <a:xfrm>
            <a:off x="4684036" y="7506478"/>
            <a:ext cx="4612364"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株式会社エヌ・テイ・エス</a:t>
            </a:r>
            <a:endParaRPr lang="en-US" altLang="ja-JP" sz="3200" dirty="0">
              <a:solidFill>
                <a:srgbClr val="FFFFFF"/>
              </a:solidFill>
              <a:latin typeface="Montserrat"/>
            </a:endParaRPr>
          </a:p>
          <a:p>
            <a:endParaRPr kumimoji="1" lang="ja-JP" altLang="en-US" sz="3200" dirty="0"/>
          </a:p>
        </p:txBody>
      </p:sp>
    </p:spTree>
    <p:extLst>
      <p:ext uri="{BB962C8B-B14F-4D97-AF65-F5344CB8AC3E}">
        <p14:creationId xmlns:p14="http://schemas.microsoft.com/office/powerpoint/2010/main" val="30414178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4.30556E-6 3.82716E-6 L 4.30556E-6 -0.07207 " pathEditMode="relative" rAng="0" ptsTypes="AA">
                                      <p:cBhvr>
                                        <p:cTn id="11" dur="250" accel="50000" decel="50000" autoRev="1" fill="hold">
                                          <p:stCondLst>
                                            <p:cond delay="0"/>
                                          </p:stCondLst>
                                        </p:cTn>
                                        <p:tgtEl>
                                          <p:spTgt spid="20">
                                            <p:txEl>
                                              <p:pRg st="0" end="0"/>
                                            </p:txEl>
                                          </p:spTgt>
                                        </p:tgtEl>
                                        <p:attrNameLst>
                                          <p:attrName>ppt_x</p:attrName>
                                          <p:attrName>ppt_y</p:attrName>
                                        </p:attrNameLst>
                                      </p:cBhvr>
                                      <p:rCtr x="0" y="-3611"/>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1.11111E-6 3.82716E-6 L 1.11111E-6 -0.07207 " pathEditMode="relative" rAng="0" ptsTypes="AA">
                                      <p:cBhvr>
                                        <p:cTn id="17" dur="250" accel="50000" decel="50000" autoRev="1" fill="hold">
                                          <p:stCondLst>
                                            <p:cond delay="0"/>
                                          </p:stCondLst>
                                        </p:cTn>
                                        <p:tgtEl>
                                          <p:spTgt spid="20">
                                            <p:txEl>
                                              <p:pRg st="3" end="3"/>
                                            </p:txEl>
                                          </p:spTgt>
                                        </p:tgtEl>
                                        <p:attrNameLst>
                                          <p:attrName>ppt_x</p:attrName>
                                          <p:attrName>ppt_y</p:attrName>
                                        </p:attrNameLst>
                                      </p:cBhvr>
                                      <p:rCtr x="0" y="-3611"/>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4666697" y="5565280"/>
            <a:ext cx="3802891" cy="729951"/>
            <a:chOff x="0" y="0"/>
            <a:chExt cx="963878" cy="185013"/>
          </a:xfrm>
        </p:grpSpPr>
        <p:sp>
          <p:nvSpPr>
            <p:cNvPr id="7" name="Freeform 7"/>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dirty="0"/>
            </a:p>
          </p:txBody>
        </p:sp>
        <p:sp>
          <p:nvSpPr>
            <p:cNvPr id="8" name="TextBox 8"/>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コンセプト</a:t>
              </a:r>
              <a:endParaRPr lang="en-US" sz="2400" b="1" dirty="0">
                <a:solidFill>
                  <a:srgbClr val="FFFFFF"/>
                </a:solidFill>
                <a:latin typeface="Montserrat Bold"/>
              </a:endParaRPr>
            </a:p>
          </p:txBody>
        </p:sp>
      </p:grpSp>
      <p:grpSp>
        <p:nvGrpSpPr>
          <p:cNvPr id="9" name="Group 9"/>
          <p:cNvGrpSpPr/>
          <p:nvPr/>
        </p:nvGrpSpPr>
        <p:grpSpPr>
          <a:xfrm>
            <a:off x="8829109" y="5565280"/>
            <a:ext cx="3802891" cy="729951"/>
            <a:chOff x="0" y="0"/>
            <a:chExt cx="963878" cy="185013"/>
          </a:xfrm>
        </p:grpSpPr>
        <p:sp>
          <p:nvSpPr>
            <p:cNvPr id="10" name="Freeform 10"/>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1" name="TextBox 11"/>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注目ポイント</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533400" y="8763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grpSp>
        <p:nvGrpSpPr>
          <p:cNvPr id="26" name="Group 12">
            <a:extLst>
              <a:ext uri="{FF2B5EF4-FFF2-40B4-BE49-F238E27FC236}">
                <a16:creationId xmlns:a16="http://schemas.microsoft.com/office/drawing/2014/main" id="{D30F7B5D-6633-B726-3F56-F3479E03D807}"/>
              </a:ext>
            </a:extLst>
          </p:cNvPr>
          <p:cNvGrpSpPr/>
          <p:nvPr/>
        </p:nvGrpSpPr>
        <p:grpSpPr>
          <a:xfrm>
            <a:off x="4673231" y="6630673"/>
            <a:ext cx="3802891" cy="729951"/>
            <a:chOff x="0" y="0"/>
            <a:chExt cx="963878" cy="185013"/>
          </a:xfrm>
        </p:grpSpPr>
        <p:sp>
          <p:nvSpPr>
            <p:cNvPr id="27" name="Freeform 13">
              <a:extLst>
                <a:ext uri="{FF2B5EF4-FFF2-40B4-BE49-F238E27FC236}">
                  <a16:creationId xmlns:a16="http://schemas.microsoft.com/office/drawing/2014/main" id="{B1E35280-85DA-3039-FC64-CE1759AA7BB6}"/>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8" name="TextBox 14">
              <a:extLst>
                <a:ext uri="{FF2B5EF4-FFF2-40B4-BE49-F238E27FC236}">
                  <a16:creationId xmlns:a16="http://schemas.microsoft.com/office/drawing/2014/main" id="{06CB8383-9CF9-0232-33D0-0DB7662D3DE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デモンストレーション</a:t>
              </a:r>
              <a:endParaRPr lang="en-US" sz="2400" b="1" dirty="0">
                <a:solidFill>
                  <a:srgbClr val="FFFFFF"/>
                </a:solidFill>
                <a:latin typeface="Montserrat Bold"/>
              </a:endParaRPr>
            </a:p>
          </p:txBody>
        </p:sp>
      </p:gr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#1</a:t>
              </a:r>
            </a:p>
          </p:txBody>
        </p:sp>
      </p:grpSp>
      <p:grpSp>
        <p:nvGrpSpPr>
          <p:cNvPr id="5" name="Group 15">
            <a:extLst>
              <a:ext uri="{FF2B5EF4-FFF2-40B4-BE49-F238E27FC236}">
                <a16:creationId xmlns:a16="http://schemas.microsoft.com/office/drawing/2014/main" id="{429098B4-4DF2-B924-3434-A10B941E8C75}"/>
              </a:ext>
            </a:extLst>
          </p:cNvPr>
          <p:cNvGrpSpPr/>
          <p:nvPr/>
        </p:nvGrpSpPr>
        <p:grpSpPr>
          <a:xfrm>
            <a:off x="8829109" y="6630674"/>
            <a:ext cx="3802891" cy="729951"/>
            <a:chOff x="0" y="0"/>
            <a:chExt cx="963878" cy="185013"/>
          </a:xfrm>
        </p:grpSpPr>
        <p:sp>
          <p:nvSpPr>
            <p:cNvPr id="20" name="Freeform 16">
              <a:extLst>
                <a:ext uri="{FF2B5EF4-FFF2-40B4-BE49-F238E27FC236}">
                  <a16:creationId xmlns:a16="http://schemas.microsoft.com/office/drawing/2014/main" id="{8B094088-71CB-5593-1067-3564A727A607}"/>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2" name="TextBox 17">
              <a:extLst>
                <a:ext uri="{FF2B5EF4-FFF2-40B4-BE49-F238E27FC236}">
                  <a16:creationId xmlns:a16="http://schemas.microsoft.com/office/drawing/2014/main" id="{2CA3F92F-A53C-10DA-450F-9049FFCC5968}"/>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チームワーク</a:t>
              </a:r>
              <a:endParaRPr lang="en-US" sz="2400" b="1" dirty="0">
                <a:solidFill>
                  <a:srgbClr val="FFFFFF"/>
                </a:solidFill>
                <a:latin typeface="Montserrat Bold"/>
              </a:endParaRPr>
            </a:p>
          </p:txBody>
        </p:sp>
      </p:grpSp>
      <p:grpSp>
        <p:nvGrpSpPr>
          <p:cNvPr id="15" name="Group 12">
            <a:extLst>
              <a:ext uri="{FF2B5EF4-FFF2-40B4-BE49-F238E27FC236}">
                <a16:creationId xmlns:a16="http://schemas.microsoft.com/office/drawing/2014/main" id="{3DB1C8C1-CE34-8155-064C-F31B302DD36C}"/>
              </a:ext>
            </a:extLst>
          </p:cNvPr>
          <p:cNvGrpSpPr/>
          <p:nvPr/>
        </p:nvGrpSpPr>
        <p:grpSpPr>
          <a:xfrm>
            <a:off x="4666696" y="7753986"/>
            <a:ext cx="3802891" cy="729951"/>
            <a:chOff x="0" y="0"/>
            <a:chExt cx="963878" cy="185013"/>
          </a:xfrm>
        </p:grpSpPr>
        <p:sp>
          <p:nvSpPr>
            <p:cNvPr id="16" name="Freeform 13">
              <a:extLst>
                <a:ext uri="{FF2B5EF4-FFF2-40B4-BE49-F238E27FC236}">
                  <a16:creationId xmlns:a16="http://schemas.microsoft.com/office/drawing/2014/main" id="{F834D32C-2554-3D08-5FDA-AF54CEE78D6A}"/>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7" name="TextBox 14">
              <a:extLst>
                <a:ext uri="{FF2B5EF4-FFF2-40B4-BE49-F238E27FC236}">
                  <a16:creationId xmlns:a16="http://schemas.microsoft.com/office/drawing/2014/main" id="{9F6ABE4C-3642-BEF3-1880-6B27E369C89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個人紹介</a:t>
              </a:r>
              <a:endParaRPr lang="en-US" sz="2400" b="1" dirty="0">
                <a:solidFill>
                  <a:srgbClr val="FFFFFF"/>
                </a:solidFill>
                <a:latin typeface="Montserrat Bold"/>
              </a:endParaRPr>
            </a:p>
          </p:txBody>
        </p:sp>
      </p:grpSp>
    </p:spTree>
    <p:extLst>
      <p:ext uri="{BB962C8B-B14F-4D97-AF65-F5344CB8AC3E}">
        <p14:creationId xmlns:p14="http://schemas.microsoft.com/office/powerpoint/2010/main" val="20283756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9" name="楕円 18">
            <a:extLst>
              <a:ext uri="{FF2B5EF4-FFF2-40B4-BE49-F238E27FC236}">
                <a16:creationId xmlns:a16="http://schemas.microsoft.com/office/drawing/2014/main" id="{00AF5FED-5D1E-649B-9694-3841B561888B}"/>
              </a:ext>
            </a:extLst>
          </p:cNvPr>
          <p:cNvSpPr/>
          <p:nvPr/>
        </p:nvSpPr>
        <p:spPr>
          <a:xfrm>
            <a:off x="8901194" y="2019300"/>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6" name="TextBox 16"/>
          <p:cNvSpPr txBox="1"/>
          <p:nvPr/>
        </p:nvSpPr>
        <p:spPr>
          <a:xfrm>
            <a:off x="8060900" y="199418"/>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Search result  </a:t>
            </a:r>
          </a:p>
        </p:txBody>
      </p:sp>
      <p:sp>
        <p:nvSpPr>
          <p:cNvPr id="15" name="TextBox 15"/>
          <p:cNvSpPr txBox="1"/>
          <p:nvPr/>
        </p:nvSpPr>
        <p:spPr>
          <a:xfrm>
            <a:off x="7400776" y="461702"/>
            <a:ext cx="3486445" cy="1663789"/>
          </a:xfrm>
          <a:prstGeom prst="rect">
            <a:avLst/>
          </a:prstGeom>
        </p:spPr>
        <p:txBody>
          <a:bodyPr wrap="square" lIns="0" tIns="0" rIns="0" bIns="0" rtlCol="0" anchor="t">
            <a:spAutoFit/>
          </a:bodyPr>
          <a:lstStyle/>
          <a:p>
            <a:pPr algn="ctr">
              <a:lnSpc>
                <a:spcPts val="14864"/>
              </a:lnSpc>
            </a:pPr>
            <a:r>
              <a:rPr lang="en-US" sz="10617" dirty="0" err="1">
                <a:solidFill>
                  <a:srgbClr val="FF0000"/>
                </a:solidFill>
                <a:latin typeface="Bebas Neue Bold"/>
              </a:rPr>
              <a:t>morii</a:t>
            </a:r>
            <a:endParaRPr lang="en-US" sz="10617" dirty="0">
              <a:solidFill>
                <a:srgbClr val="FF0000"/>
              </a:solidFill>
              <a:latin typeface="Bebas Neue Bold"/>
            </a:endParaRP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6" name="テキスト ボックス 5">
            <a:extLst>
              <a:ext uri="{FF2B5EF4-FFF2-40B4-BE49-F238E27FC236}">
                <a16:creationId xmlns:a16="http://schemas.microsoft.com/office/drawing/2014/main" id="{01D28CFA-DF47-C4AD-3536-57ED3DF826AF}"/>
              </a:ext>
            </a:extLst>
          </p:cNvPr>
          <p:cNvSpPr txBox="1"/>
          <p:nvPr/>
        </p:nvSpPr>
        <p:spPr>
          <a:xfrm>
            <a:off x="10058400" y="2476500"/>
            <a:ext cx="5563091" cy="584775"/>
          </a:xfrm>
          <a:prstGeom prst="rect">
            <a:avLst/>
          </a:prstGeom>
          <a:noFill/>
        </p:spPr>
        <p:txBody>
          <a:bodyPr wrap="square" rtlCol="0">
            <a:spAutoFit/>
          </a:bodyPr>
          <a:lstStyle/>
          <a:p>
            <a:pPr algn="ctr"/>
            <a:r>
              <a:rPr kumimoji="1" lang="ja-JP" altLang="en-US" sz="3200" b="1" dirty="0">
                <a:solidFill>
                  <a:schemeClr val="bg1"/>
                </a:solidFill>
                <a:latin typeface="+mn-ea"/>
              </a:rPr>
              <a:t>成果</a:t>
            </a:r>
          </a:p>
        </p:txBody>
      </p:sp>
      <p:grpSp>
        <p:nvGrpSpPr>
          <p:cNvPr id="4" name="グループ化 3">
            <a:extLst>
              <a:ext uri="{FF2B5EF4-FFF2-40B4-BE49-F238E27FC236}">
                <a16:creationId xmlns:a16="http://schemas.microsoft.com/office/drawing/2014/main" id="{B6C98136-303C-8C1A-EF43-9D06C092141C}"/>
              </a:ext>
            </a:extLst>
          </p:cNvPr>
          <p:cNvGrpSpPr/>
          <p:nvPr/>
        </p:nvGrpSpPr>
        <p:grpSpPr>
          <a:xfrm>
            <a:off x="8966832" y="6015298"/>
            <a:ext cx="8234419" cy="3810000"/>
            <a:chOff x="8336267" y="2433227"/>
            <a:chExt cx="8234419" cy="3810000"/>
          </a:xfrm>
        </p:grpSpPr>
        <p:sp>
          <p:nvSpPr>
            <p:cNvPr id="9" name="楕円 8">
              <a:extLst>
                <a:ext uri="{FF2B5EF4-FFF2-40B4-BE49-F238E27FC236}">
                  <a16:creationId xmlns:a16="http://schemas.microsoft.com/office/drawing/2014/main" id="{E0882F93-BC39-C2E9-3F44-617F4CE3DA33}"/>
                </a:ext>
              </a:extLst>
            </p:cNvPr>
            <p:cNvSpPr/>
            <p:nvPr/>
          </p:nvSpPr>
          <p:spPr>
            <a:xfrm>
              <a:off x="8417286" y="2433227"/>
              <a:ext cx="8153400" cy="38100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1DB32BBE-9190-CC55-9A2A-1F54181BE52F}"/>
                </a:ext>
              </a:extLst>
            </p:cNvPr>
            <p:cNvSpPr txBox="1"/>
            <p:nvPr/>
          </p:nvSpPr>
          <p:spPr>
            <a:xfrm>
              <a:off x="10765971" y="3031280"/>
              <a:ext cx="3124200" cy="584775"/>
            </a:xfrm>
            <a:prstGeom prst="rect">
              <a:avLst/>
            </a:prstGeom>
            <a:noFill/>
          </p:spPr>
          <p:txBody>
            <a:bodyPr wrap="square" rtlCol="0">
              <a:spAutoFit/>
            </a:bodyPr>
            <a:lstStyle/>
            <a:p>
              <a:pPr algn="ctr"/>
              <a:r>
                <a:rPr kumimoji="1" lang="ja-JP" altLang="en-US" sz="3200" b="1" dirty="0">
                  <a:solidFill>
                    <a:schemeClr val="bg1"/>
                  </a:solidFill>
                  <a:latin typeface="+mn-ea"/>
                </a:rPr>
                <a:t>反省点</a:t>
              </a:r>
            </a:p>
          </p:txBody>
        </p:sp>
        <p:sp>
          <p:nvSpPr>
            <p:cNvPr id="12" name="テキスト ボックス 11">
              <a:extLst>
                <a:ext uri="{FF2B5EF4-FFF2-40B4-BE49-F238E27FC236}">
                  <a16:creationId xmlns:a16="http://schemas.microsoft.com/office/drawing/2014/main" id="{F3BF03DC-F60A-FC45-323D-67921EAB6041}"/>
                </a:ext>
              </a:extLst>
            </p:cNvPr>
            <p:cNvSpPr txBox="1"/>
            <p:nvPr/>
          </p:nvSpPr>
          <p:spPr>
            <a:xfrm>
              <a:off x="8336267" y="4028782"/>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検索との結合が間に合わなかった</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前日のトラブルにより吹き出しに結果を表示できなかった</a:t>
              </a:r>
            </a:p>
          </p:txBody>
        </p:sp>
      </p:grpSp>
      <p:pic>
        <p:nvPicPr>
          <p:cNvPr id="14" name="図 13">
            <a:extLst>
              <a:ext uri="{FF2B5EF4-FFF2-40B4-BE49-F238E27FC236}">
                <a16:creationId xmlns:a16="http://schemas.microsoft.com/office/drawing/2014/main" id="{5EAECFA4-107E-D548-3364-36E69EDB3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9814"/>
            <a:ext cx="4036094" cy="7239000"/>
          </a:xfrm>
          <a:prstGeom prst="rect">
            <a:avLst/>
          </a:prstGeom>
        </p:spPr>
      </p:pic>
      <p:pic>
        <p:nvPicPr>
          <p:cNvPr id="18" name="図 17">
            <a:extLst>
              <a:ext uri="{FF2B5EF4-FFF2-40B4-BE49-F238E27FC236}">
                <a16:creationId xmlns:a16="http://schemas.microsoft.com/office/drawing/2014/main" id="{7DD39DFB-AD4E-4B6F-6932-576A395721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1638300"/>
            <a:ext cx="4343400" cy="7498080"/>
          </a:xfrm>
          <a:prstGeom prst="rect">
            <a:avLst/>
          </a:prstGeom>
        </p:spPr>
      </p:pic>
      <p:sp>
        <p:nvSpPr>
          <p:cNvPr id="21" name="テキスト ボックス 20">
            <a:extLst>
              <a:ext uri="{FF2B5EF4-FFF2-40B4-BE49-F238E27FC236}">
                <a16:creationId xmlns:a16="http://schemas.microsoft.com/office/drawing/2014/main" id="{819B6CA3-CF2E-94CF-4F57-B8F34638AF30}"/>
              </a:ext>
            </a:extLst>
          </p:cNvPr>
          <p:cNvSpPr txBox="1"/>
          <p:nvPr/>
        </p:nvSpPr>
        <p:spPr>
          <a:xfrm>
            <a:off x="8991600" y="3543300"/>
            <a:ext cx="8153399" cy="1200329"/>
          </a:xfrm>
          <a:prstGeom prst="rect">
            <a:avLst/>
          </a:prstGeom>
          <a:noFill/>
        </p:spPr>
        <p:txBody>
          <a:bodyPr wrap="square" rtlCol="0">
            <a:spAutoFit/>
          </a:bodyPr>
          <a:lstStyle/>
          <a:p>
            <a:pPr algn="ctr"/>
            <a:r>
              <a:rPr kumimoji="1" lang="ja-JP" altLang="en-US" sz="2400" b="1" dirty="0">
                <a:solidFill>
                  <a:schemeClr val="bg1"/>
                </a:solidFill>
                <a:latin typeface="+mn-ea"/>
              </a:rPr>
              <a:t>データの取り出し方の理解</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サーブレットやモデル、ダオとのつながりの理解</a:t>
            </a:r>
            <a:endParaRPr kumimoji="1" lang="en-US" altLang="ja-JP" sz="2400" b="1" dirty="0">
              <a:solidFill>
                <a:schemeClr val="bg1"/>
              </a:solidFill>
              <a:latin typeface="+mn-ea"/>
            </a:endParaRPr>
          </a:p>
        </p:txBody>
      </p:sp>
    </p:spTree>
    <p:extLst>
      <p:ext uri="{BB962C8B-B14F-4D97-AF65-F5344CB8AC3E}">
        <p14:creationId xmlns:p14="http://schemas.microsoft.com/office/powerpoint/2010/main" val="3973586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10" name="図 9" descr="人, 女性, 持つ, フロント が含まれている画像&#10;&#10;自動的に生成された説明">
            <a:extLst>
              <a:ext uri="{FF2B5EF4-FFF2-40B4-BE49-F238E27FC236}">
                <a16:creationId xmlns:a16="http://schemas.microsoft.com/office/drawing/2014/main" id="{F9B2497B-0D41-7153-3029-68D2EB545E1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002"/>
          <a:stretch/>
        </p:blipFill>
        <p:spPr>
          <a:xfrm>
            <a:off x="4191000" y="571500"/>
            <a:ext cx="10210800" cy="5372794"/>
          </a:xfrm>
          <a:prstGeom prst="rect">
            <a:avLst/>
          </a:prstGeom>
        </p:spPr>
      </p:pic>
      <p:grpSp>
        <p:nvGrpSpPr>
          <p:cNvPr id="2" name="Group 2"/>
          <p:cNvGrpSpPr/>
          <p:nvPr/>
        </p:nvGrpSpPr>
        <p:grpSpPr>
          <a:xfrm>
            <a:off x="4190999" y="5722452"/>
            <a:ext cx="10210801" cy="4564548"/>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grpSp>
        <p:nvGrpSpPr>
          <p:cNvPr id="12" name="Group 12"/>
          <p:cNvGrpSpPr/>
          <p:nvPr/>
        </p:nvGrpSpPr>
        <p:grpSpPr>
          <a:xfrm>
            <a:off x="4953000" y="6508041"/>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#6</a:t>
              </a:r>
            </a:p>
          </p:txBody>
        </p:sp>
      </p:grpSp>
      <p:sp>
        <p:nvSpPr>
          <p:cNvPr id="18" name="TextBox 18"/>
          <p:cNvSpPr txBox="1"/>
          <p:nvPr/>
        </p:nvSpPr>
        <p:spPr>
          <a:xfrm>
            <a:off x="4720590" y="6988403"/>
            <a:ext cx="5596661" cy="29072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a:t>
            </a:r>
            <a:r>
              <a:rPr lang="ja-JP" altLang="en-US" sz="4000" dirty="0">
                <a:solidFill>
                  <a:srgbClr val="FFFFFF"/>
                </a:solidFill>
                <a:latin typeface="Elephant" panose="02020904090505020303" pitchFamily="18" charset="0"/>
              </a:rPr>
              <a:t>　打たれ強い</a:t>
            </a:r>
            <a:endParaRPr lang="en-US" altLang="ja-JP" sz="4000" dirty="0">
              <a:solidFill>
                <a:srgbClr val="FFFFFF"/>
              </a:solidFill>
              <a:latin typeface="Elephant" panose="02020904090505020303" pitchFamily="18" charset="0"/>
            </a:endParaRPr>
          </a:p>
          <a:p>
            <a:pPr algn="l">
              <a:lnSpc>
                <a:spcPts val="5600"/>
              </a:lnSpc>
              <a:spcBef>
                <a:spcPct val="0"/>
              </a:spcBef>
            </a:pPr>
            <a:r>
              <a:rPr lang="ja-JP" altLang="en-US" sz="4000" dirty="0">
                <a:solidFill>
                  <a:srgbClr val="FFFFFF"/>
                </a:solidFill>
                <a:latin typeface="Elephant" panose="02020904090505020303" pitchFamily="18" charset="0"/>
              </a:rPr>
              <a:t>　　　　</a:t>
            </a:r>
            <a:endParaRPr lang="en-US" altLang="ja-JP" sz="4000" dirty="0">
              <a:solidFill>
                <a:srgbClr val="FFFFFF"/>
              </a:solidFill>
              <a:latin typeface="Elephant" panose="02020904090505020303" pitchFamily="18" charset="0"/>
            </a:endParaRPr>
          </a:p>
          <a:p>
            <a:pPr algn="l">
              <a:lnSpc>
                <a:spcPts val="5600"/>
              </a:lnSpc>
              <a:spcBef>
                <a:spcPct val="0"/>
              </a:spcBef>
            </a:pPr>
            <a:endParaRPr lang="en-US" altLang="ja-JP" sz="7200" dirty="0">
              <a:solidFill>
                <a:srgbClr val="FFFFFF"/>
              </a:solidFill>
              <a:latin typeface="Elephant" panose="02020904090505020303" pitchFamily="18" charset="0"/>
            </a:endParaRPr>
          </a:p>
          <a:p>
            <a:pPr algn="l">
              <a:lnSpc>
                <a:spcPts val="5600"/>
              </a:lnSpc>
              <a:spcBef>
                <a:spcPct val="0"/>
              </a:spcBef>
            </a:pPr>
            <a:r>
              <a:rPr lang="ja-JP" altLang="en-US" sz="7200" dirty="0">
                <a:solidFill>
                  <a:srgbClr val="FFFFFF"/>
                </a:solidFill>
                <a:latin typeface="Elephant" panose="02020904090505020303" pitchFamily="18" charset="0"/>
              </a:rPr>
              <a:t>野中ゆずは</a:t>
            </a:r>
            <a:endParaRPr lang="en-US" altLang="ja-JP" sz="7200" dirty="0">
              <a:solidFill>
                <a:srgbClr val="FFFFFF"/>
              </a:solidFill>
              <a:latin typeface="Montserrat"/>
            </a:endParaRPr>
          </a:p>
        </p:txBody>
      </p:sp>
      <p:sp>
        <p:nvSpPr>
          <p:cNvPr id="19" name="TextBox 19"/>
          <p:cNvSpPr txBox="1"/>
          <p:nvPr/>
        </p:nvSpPr>
        <p:spPr>
          <a:xfrm>
            <a:off x="5581265" y="6466816"/>
            <a:ext cx="1937656" cy="411333"/>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機能担当</a:t>
            </a:r>
            <a:endParaRPr lang="en-US" sz="2483" dirty="0">
              <a:solidFill>
                <a:srgbClr val="FFFFFF"/>
              </a:solidFill>
              <a:latin typeface="Montserrat Bold"/>
            </a:endParaRPr>
          </a:p>
        </p:txBody>
      </p:sp>
      <p:sp>
        <p:nvSpPr>
          <p:cNvPr id="7" name="Freeform 7"/>
          <p:cNvSpPr/>
          <p:nvPr/>
        </p:nvSpPr>
        <p:spPr>
          <a:xfrm>
            <a:off x="4190999" y="2658299"/>
            <a:ext cx="10210801" cy="3452045"/>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sp>
        <p:nvSpPr>
          <p:cNvPr id="16" name="TextBox 16"/>
          <p:cNvSpPr txBox="1"/>
          <p:nvPr/>
        </p:nvSpPr>
        <p:spPr>
          <a:xfrm>
            <a:off x="11658600" y="2628900"/>
            <a:ext cx="2166199" cy="524567"/>
          </a:xfrm>
          <a:prstGeom prst="rect">
            <a:avLst/>
          </a:prstGeom>
        </p:spPr>
        <p:txBody>
          <a:bodyPr lIns="0" tIns="0" rIns="0" bIns="0" rtlCol="0" anchor="t">
            <a:spAutoFit/>
          </a:bodyPr>
          <a:lstStyle/>
          <a:p>
            <a:pPr algn="ctr">
              <a:lnSpc>
                <a:spcPts val="4671"/>
              </a:lnSpc>
            </a:pPr>
            <a:r>
              <a:rPr lang="en-US" altLang="ja-JP" sz="3336" dirty="0">
                <a:solidFill>
                  <a:srgbClr val="FFFFFF"/>
                </a:solidFill>
                <a:latin typeface="Bebas Neue Bold"/>
              </a:rPr>
              <a:t>CUTE</a:t>
            </a:r>
            <a:r>
              <a:rPr lang="ja-JP" altLang="en-US" sz="3336" dirty="0">
                <a:solidFill>
                  <a:srgbClr val="FFFFFF"/>
                </a:solidFill>
                <a:latin typeface="Bebas Neue Bold"/>
              </a:rPr>
              <a:t> </a:t>
            </a:r>
            <a:r>
              <a:rPr lang="en-US" sz="3336" dirty="0">
                <a:solidFill>
                  <a:srgbClr val="FFFFFF"/>
                </a:solidFill>
                <a:latin typeface="Bebas Neue Bold"/>
              </a:rPr>
              <a:t> girl</a:t>
            </a:r>
          </a:p>
        </p:txBody>
      </p:sp>
      <p:sp>
        <p:nvSpPr>
          <p:cNvPr id="15" name="TextBox 15"/>
          <p:cNvSpPr txBox="1"/>
          <p:nvPr/>
        </p:nvSpPr>
        <p:spPr>
          <a:xfrm>
            <a:off x="10972800" y="2933700"/>
            <a:ext cx="3486445" cy="1663789"/>
          </a:xfrm>
          <a:prstGeom prst="rect">
            <a:avLst/>
          </a:prstGeom>
        </p:spPr>
        <p:txBody>
          <a:bodyPr wrap="square" lIns="0" tIns="0" rIns="0" bIns="0" rtlCol="0" anchor="t">
            <a:spAutoFit/>
          </a:bodyPr>
          <a:lstStyle/>
          <a:p>
            <a:pPr algn="ctr">
              <a:lnSpc>
                <a:spcPts val="14864"/>
              </a:lnSpc>
            </a:pPr>
            <a:r>
              <a:rPr lang="en-US" sz="10617" dirty="0">
                <a:solidFill>
                  <a:srgbClr val="FF0000"/>
                </a:solidFill>
                <a:latin typeface="Bebas Neue Bold"/>
              </a:rPr>
              <a:t>NONAKA</a:t>
            </a:r>
          </a:p>
        </p:txBody>
      </p:sp>
      <p:grpSp>
        <p:nvGrpSpPr>
          <p:cNvPr id="5" name="グループ化 4">
            <a:extLst>
              <a:ext uri="{FF2B5EF4-FFF2-40B4-BE49-F238E27FC236}">
                <a16:creationId xmlns:a16="http://schemas.microsoft.com/office/drawing/2014/main" id="{D62B82DF-10E3-7E12-9D0E-B4F9D68C4822}"/>
              </a:ext>
            </a:extLst>
          </p:cNvPr>
          <p:cNvGrpSpPr/>
          <p:nvPr/>
        </p:nvGrpSpPr>
        <p:grpSpPr>
          <a:xfrm>
            <a:off x="11770284" y="4656539"/>
            <a:ext cx="2003186" cy="772250"/>
            <a:chOff x="4267199" y="3988710"/>
            <a:chExt cx="2003186" cy="772250"/>
          </a:xfrm>
        </p:grpSpPr>
        <p:sp>
          <p:nvSpPr>
            <p:cNvPr id="6" name="Freeform 9">
              <a:extLst>
                <a:ext uri="{FF2B5EF4-FFF2-40B4-BE49-F238E27FC236}">
                  <a16:creationId xmlns:a16="http://schemas.microsoft.com/office/drawing/2014/main" id="{9989B23D-5047-6827-8E61-A7F4C4207B88}"/>
                </a:ext>
              </a:extLst>
            </p:cNvPr>
            <p:cNvSpPr/>
            <p:nvPr/>
          </p:nvSpPr>
          <p:spPr>
            <a:xfrm>
              <a:off x="4267199" y="3988710"/>
              <a:ext cx="2003186" cy="7722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dirty="0"/>
            </a:p>
          </p:txBody>
        </p:sp>
        <p:grpSp>
          <p:nvGrpSpPr>
            <p:cNvPr id="21" name="グループ化 20">
              <a:extLst>
                <a:ext uri="{FF2B5EF4-FFF2-40B4-BE49-F238E27FC236}">
                  <a16:creationId xmlns:a16="http://schemas.microsoft.com/office/drawing/2014/main" id="{C8D240C5-E301-FB6A-0F9D-120F9B990982}"/>
                </a:ext>
              </a:extLst>
            </p:cNvPr>
            <p:cNvGrpSpPr/>
            <p:nvPr/>
          </p:nvGrpSpPr>
          <p:grpSpPr>
            <a:xfrm>
              <a:off x="4633760" y="4229362"/>
              <a:ext cx="1545150" cy="304524"/>
              <a:chOff x="4633760" y="4229362"/>
              <a:chExt cx="1545150" cy="304524"/>
            </a:xfrm>
          </p:grpSpPr>
          <p:sp>
            <p:nvSpPr>
              <p:cNvPr id="23" name="TextBox 17">
                <a:extLst>
                  <a:ext uri="{FF2B5EF4-FFF2-40B4-BE49-F238E27FC236}">
                    <a16:creationId xmlns:a16="http://schemas.microsoft.com/office/drawing/2014/main" id="{46BFAE97-5334-847E-91AE-1901C620017A}"/>
                  </a:ext>
                </a:extLst>
              </p:cNvPr>
              <p:cNvSpPr txBox="1"/>
              <p:nvPr/>
            </p:nvSpPr>
            <p:spPr>
              <a:xfrm>
                <a:off x="5093917" y="4229362"/>
                <a:ext cx="1084993" cy="304524"/>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p:txBody>
          </p:sp>
          <p:sp>
            <p:nvSpPr>
              <p:cNvPr id="24" name="Freeform 11">
                <a:extLst>
                  <a:ext uri="{FF2B5EF4-FFF2-40B4-BE49-F238E27FC236}">
                    <a16:creationId xmlns:a16="http://schemas.microsoft.com/office/drawing/2014/main" id="{FCF6CA6F-B33B-C984-C697-AB2DF6046030}"/>
                  </a:ext>
                </a:extLst>
              </p:cNvPr>
              <p:cNvSpPr/>
              <p:nvPr/>
            </p:nvSpPr>
            <p:spPr>
              <a:xfrm>
                <a:off x="4633760" y="4252154"/>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gr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8" name="テキスト ボックス 7">
            <a:extLst>
              <a:ext uri="{FF2B5EF4-FFF2-40B4-BE49-F238E27FC236}">
                <a16:creationId xmlns:a16="http://schemas.microsoft.com/office/drawing/2014/main" id="{79BB5758-9E24-5023-D61D-9BCD3FF40D2A}"/>
              </a:ext>
            </a:extLst>
          </p:cNvPr>
          <p:cNvSpPr txBox="1"/>
          <p:nvPr/>
        </p:nvSpPr>
        <p:spPr>
          <a:xfrm>
            <a:off x="4684036" y="7467568"/>
            <a:ext cx="4612364" cy="2021066"/>
          </a:xfrm>
          <a:prstGeom prst="rect">
            <a:avLst/>
          </a:prstGeom>
          <a:noFill/>
        </p:spPr>
        <p:txBody>
          <a:bodyPr wrap="square" rtlCol="0">
            <a:spAutoFit/>
          </a:bodyPr>
          <a:lstStyle/>
          <a:p>
            <a:pPr algn="l">
              <a:lnSpc>
                <a:spcPts val="5600"/>
              </a:lnSpc>
              <a:spcBef>
                <a:spcPct val="0"/>
              </a:spcBef>
            </a:pPr>
            <a:endParaRPr lang="en-US" altLang="ja-JP" sz="3200" dirty="0">
              <a:solidFill>
                <a:srgbClr val="FFFFFF"/>
              </a:solidFill>
              <a:latin typeface="Montserrat"/>
            </a:endParaRPr>
          </a:p>
          <a:p>
            <a:pPr algn="l">
              <a:lnSpc>
                <a:spcPts val="5600"/>
              </a:lnSpc>
              <a:spcBef>
                <a:spcPct val="0"/>
              </a:spcBef>
            </a:pPr>
            <a:r>
              <a:rPr lang="ja-JP" altLang="en-US" sz="3200" dirty="0">
                <a:solidFill>
                  <a:srgbClr val="FFFFFF"/>
                </a:solidFill>
                <a:latin typeface="Montserrat"/>
              </a:rPr>
              <a:t>株式会社ハウズ・プラン</a:t>
            </a:r>
            <a:endParaRPr lang="en-US" altLang="ja-JP" sz="3200" dirty="0">
              <a:solidFill>
                <a:srgbClr val="FFFFFF"/>
              </a:solidFill>
              <a:latin typeface="Montserrat"/>
            </a:endParaRPr>
          </a:p>
          <a:p>
            <a:endParaRPr kumimoji="1" lang="ja-JP" altLang="en-US" sz="3200" dirty="0"/>
          </a:p>
        </p:txBody>
      </p:sp>
      <p:sp>
        <p:nvSpPr>
          <p:cNvPr id="9" name="TextBox 20">
            <a:extLst>
              <a:ext uri="{FF2B5EF4-FFF2-40B4-BE49-F238E27FC236}">
                <a16:creationId xmlns:a16="http://schemas.microsoft.com/office/drawing/2014/main" id="{25757C7F-E8B8-40B2-5B01-E2CD575B4D84}"/>
              </a:ext>
            </a:extLst>
          </p:cNvPr>
          <p:cNvSpPr txBox="1"/>
          <p:nvPr/>
        </p:nvSpPr>
        <p:spPr>
          <a:xfrm>
            <a:off x="10571465" y="8197143"/>
            <a:ext cx="3345184" cy="1045094"/>
          </a:xfrm>
          <a:prstGeom prst="rect">
            <a:avLst/>
          </a:prstGeom>
        </p:spPr>
        <p:txBody>
          <a:bodyPr wrap="square" lIns="0" tIns="0" rIns="0" bIns="0" rtlCol="0" anchor="t">
            <a:spAutoFit/>
          </a:bodyPr>
          <a:lstStyle/>
          <a:p>
            <a:pPr>
              <a:lnSpc>
                <a:spcPts val="1998"/>
              </a:lnSpc>
            </a:pPr>
            <a:r>
              <a:rPr lang="ja-JP" altLang="en-US" sz="2800" dirty="0">
                <a:solidFill>
                  <a:srgbClr val="D4D0D0"/>
                </a:solidFill>
                <a:latin typeface="Montserrat"/>
              </a:rPr>
              <a:t>＃好奇心旺盛</a:t>
            </a:r>
            <a:endParaRPr lang="en-US" altLang="ja-JP" sz="2800" b="1" dirty="0">
              <a:solidFill>
                <a:srgbClr val="D4D0D0"/>
              </a:solidFill>
              <a:latin typeface="Montserrat"/>
            </a:endParaRPr>
          </a:p>
          <a:p>
            <a:pPr>
              <a:lnSpc>
                <a:spcPts val="1998"/>
              </a:lnSpc>
            </a:pPr>
            <a:endParaRPr lang="en-US" altLang="ja-JP" sz="2800" dirty="0">
              <a:solidFill>
                <a:srgbClr val="D4D0D0"/>
              </a:solidFill>
              <a:latin typeface="Montserrat"/>
            </a:endParaRPr>
          </a:p>
          <a:p>
            <a:pPr algn="l">
              <a:lnSpc>
                <a:spcPts val="1998"/>
              </a:lnSpc>
            </a:pPr>
            <a:endParaRPr lang="en-US" altLang="ja-JP" sz="2800" dirty="0">
              <a:solidFill>
                <a:srgbClr val="D4D0D0"/>
              </a:solidFill>
              <a:latin typeface="Montserrat"/>
            </a:endParaRPr>
          </a:p>
          <a:p>
            <a:pPr algn="l">
              <a:lnSpc>
                <a:spcPts val="1998"/>
              </a:lnSpc>
            </a:pPr>
            <a:r>
              <a:rPr lang="ja-JP" altLang="en-US" sz="2800" dirty="0">
                <a:solidFill>
                  <a:srgbClr val="D4D0D0"/>
                </a:solidFill>
                <a:latin typeface="Montserrat"/>
              </a:rPr>
              <a:t>＃臨機応変</a:t>
            </a:r>
            <a:endParaRPr lang="en-US" sz="2800" dirty="0">
              <a:solidFill>
                <a:srgbClr val="D4D0D0"/>
              </a:solidFill>
              <a:latin typeface="Montserrat"/>
            </a:endParaRPr>
          </a:p>
        </p:txBody>
      </p:sp>
    </p:spTree>
    <p:extLst>
      <p:ext uri="{BB962C8B-B14F-4D97-AF65-F5344CB8AC3E}">
        <p14:creationId xmlns:p14="http://schemas.microsoft.com/office/powerpoint/2010/main" val="24524336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2.5E-6 7.40741E-7 L -2.5E-6 -0.07207 " pathEditMode="relative" rAng="0" ptsTypes="AA">
                                      <p:cBhvr>
                                        <p:cTn id="11" dur="250" accel="50000" decel="50000" autoRev="1" fill="hold">
                                          <p:stCondLst>
                                            <p:cond delay="0"/>
                                          </p:stCondLst>
                                        </p:cTn>
                                        <p:tgtEl>
                                          <p:spTgt spid="9">
                                            <p:txEl>
                                              <p:pRg st="0" end="0"/>
                                            </p:txEl>
                                          </p:spTgt>
                                        </p:tgtEl>
                                        <p:attrNameLst>
                                          <p:attrName>ppt_x</p:attrName>
                                          <p:attrName>ppt_y</p:attrName>
                                        </p:attrNameLst>
                                      </p:cBhvr>
                                      <p:rCtr x="0" y="-3611"/>
                                    </p:animMotion>
                                    <p:animRot by="1500000">
                                      <p:cBhvr>
                                        <p:cTn id="12" dur="125" fill="hold">
                                          <p:stCondLst>
                                            <p:cond delay="0"/>
                                          </p:stCondLst>
                                        </p:cTn>
                                        <p:tgtEl>
                                          <p:spTgt spid="9">
                                            <p:txEl>
                                              <p:pRg st="0" end="0"/>
                                            </p:txEl>
                                          </p:spTgt>
                                        </p:tgtEl>
                                        <p:attrNameLst>
                                          <p:attrName>r</p:attrName>
                                        </p:attrNameLst>
                                      </p:cBhvr>
                                    </p:animRot>
                                    <p:animRot by="-1500000">
                                      <p:cBhvr>
                                        <p:cTn id="13" dur="125" fill="hold">
                                          <p:stCondLst>
                                            <p:cond delay="125"/>
                                          </p:stCondLst>
                                        </p:cTn>
                                        <p:tgtEl>
                                          <p:spTgt spid="9">
                                            <p:txEl>
                                              <p:pRg st="0" end="0"/>
                                            </p:txEl>
                                          </p:spTgt>
                                        </p:tgtEl>
                                        <p:attrNameLst>
                                          <p:attrName>r</p:attrName>
                                        </p:attrNameLst>
                                      </p:cBhvr>
                                    </p:animRot>
                                    <p:animRot by="-1500000">
                                      <p:cBhvr>
                                        <p:cTn id="14" dur="125" fill="hold">
                                          <p:stCondLst>
                                            <p:cond delay="250"/>
                                          </p:stCondLst>
                                        </p:cTn>
                                        <p:tgtEl>
                                          <p:spTgt spid="9">
                                            <p:txEl>
                                              <p:pRg st="0" end="0"/>
                                            </p:txEl>
                                          </p:spTgt>
                                        </p:tgtEl>
                                        <p:attrNameLst>
                                          <p:attrName>r</p:attrName>
                                        </p:attrNameLst>
                                      </p:cBhvr>
                                    </p:animRot>
                                    <p:animRot by="1500000">
                                      <p:cBhvr>
                                        <p:cTn id="15" dur="125" fill="hold">
                                          <p:stCondLst>
                                            <p:cond delay="375"/>
                                          </p:stCondLst>
                                        </p:cTn>
                                        <p:tgtEl>
                                          <p:spTgt spid="9">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3.33333E-6 7.40741E-7 L 3.33333E-6 -0.07207 " pathEditMode="relative" rAng="0" ptsTypes="AA">
                                      <p:cBhvr>
                                        <p:cTn id="17" dur="250" accel="50000" decel="50000" autoRev="1" fill="hold">
                                          <p:stCondLst>
                                            <p:cond delay="0"/>
                                          </p:stCondLst>
                                        </p:cTn>
                                        <p:tgtEl>
                                          <p:spTgt spid="9">
                                            <p:txEl>
                                              <p:pRg st="3" end="3"/>
                                            </p:txEl>
                                          </p:spTgt>
                                        </p:tgtEl>
                                        <p:attrNameLst>
                                          <p:attrName>ppt_x</p:attrName>
                                          <p:attrName>ppt_y</p:attrName>
                                        </p:attrNameLst>
                                      </p:cBhvr>
                                      <p:rCtr x="0" y="-3611"/>
                                    </p:animMotion>
                                    <p:animRot by="1500000">
                                      <p:cBhvr>
                                        <p:cTn id="18" dur="125" fill="hold">
                                          <p:stCondLst>
                                            <p:cond delay="0"/>
                                          </p:stCondLst>
                                        </p:cTn>
                                        <p:tgtEl>
                                          <p:spTgt spid="9">
                                            <p:txEl>
                                              <p:pRg st="3" end="3"/>
                                            </p:txEl>
                                          </p:spTgt>
                                        </p:tgtEl>
                                        <p:attrNameLst>
                                          <p:attrName>r</p:attrName>
                                        </p:attrNameLst>
                                      </p:cBhvr>
                                    </p:animRot>
                                    <p:animRot by="-1500000">
                                      <p:cBhvr>
                                        <p:cTn id="19" dur="125" fill="hold">
                                          <p:stCondLst>
                                            <p:cond delay="125"/>
                                          </p:stCondLst>
                                        </p:cTn>
                                        <p:tgtEl>
                                          <p:spTgt spid="9">
                                            <p:txEl>
                                              <p:pRg st="3" end="3"/>
                                            </p:txEl>
                                          </p:spTgt>
                                        </p:tgtEl>
                                        <p:attrNameLst>
                                          <p:attrName>r</p:attrName>
                                        </p:attrNameLst>
                                      </p:cBhvr>
                                    </p:animRot>
                                    <p:animRot by="-1500000">
                                      <p:cBhvr>
                                        <p:cTn id="20" dur="125" fill="hold">
                                          <p:stCondLst>
                                            <p:cond delay="250"/>
                                          </p:stCondLst>
                                        </p:cTn>
                                        <p:tgtEl>
                                          <p:spTgt spid="9">
                                            <p:txEl>
                                              <p:pRg st="3" end="3"/>
                                            </p:txEl>
                                          </p:spTgt>
                                        </p:tgtEl>
                                        <p:attrNameLst>
                                          <p:attrName>r</p:attrName>
                                        </p:attrNameLst>
                                      </p:cBhvr>
                                    </p:animRot>
                                    <p:animRot by="1500000">
                                      <p:cBhvr>
                                        <p:cTn id="21" dur="125" fill="hold">
                                          <p:stCondLst>
                                            <p:cond delay="375"/>
                                          </p:stCondLst>
                                        </p:cTn>
                                        <p:tgtEl>
                                          <p:spTgt spid="9">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3" name="Freeform 13"/>
          <p:cNvSpPr/>
          <p:nvPr/>
        </p:nvSpPr>
        <p:spPr>
          <a:xfrm>
            <a:off x="2687811" y="4588085"/>
            <a:ext cx="433562" cy="405672"/>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dirty="0"/>
          </a:p>
        </p:txBody>
      </p:sp>
      <p:sp>
        <p:nvSpPr>
          <p:cNvPr id="16" name="TextBox 16"/>
          <p:cNvSpPr txBox="1"/>
          <p:nvPr/>
        </p:nvSpPr>
        <p:spPr>
          <a:xfrm>
            <a:off x="8060900" y="271919"/>
            <a:ext cx="2166199" cy="524567"/>
          </a:xfrm>
          <a:prstGeom prst="rect">
            <a:avLst/>
          </a:prstGeom>
        </p:spPr>
        <p:txBody>
          <a:bodyPr lIns="0" tIns="0" rIns="0" bIns="0" rtlCol="0" anchor="t">
            <a:spAutoFit/>
          </a:bodyPr>
          <a:lstStyle/>
          <a:p>
            <a:pPr algn="ctr">
              <a:lnSpc>
                <a:spcPts val="4671"/>
              </a:lnSpc>
            </a:pPr>
            <a:r>
              <a:rPr lang="en-US" sz="3336" dirty="0">
                <a:solidFill>
                  <a:srgbClr val="FFFFFF"/>
                </a:solidFill>
                <a:latin typeface="Bebas Neue Bold"/>
              </a:rPr>
              <a:t>Login  &amp;  home</a:t>
            </a:r>
          </a:p>
        </p:txBody>
      </p:sp>
      <p:sp>
        <p:nvSpPr>
          <p:cNvPr id="15" name="TextBox 15"/>
          <p:cNvSpPr txBox="1"/>
          <p:nvPr/>
        </p:nvSpPr>
        <p:spPr>
          <a:xfrm>
            <a:off x="7400776" y="461702"/>
            <a:ext cx="3486445" cy="1663789"/>
          </a:xfrm>
          <a:prstGeom prst="rect">
            <a:avLst/>
          </a:prstGeom>
        </p:spPr>
        <p:txBody>
          <a:bodyPr wrap="square" lIns="0" tIns="0" rIns="0" bIns="0" rtlCol="0" anchor="t">
            <a:spAutoFit/>
          </a:bodyPr>
          <a:lstStyle/>
          <a:p>
            <a:pPr algn="ctr">
              <a:lnSpc>
                <a:spcPts val="14864"/>
              </a:lnSpc>
            </a:pPr>
            <a:r>
              <a:rPr lang="en-US" sz="10617" dirty="0">
                <a:solidFill>
                  <a:srgbClr val="FF0000"/>
                </a:solidFill>
                <a:latin typeface="Bebas Neue Bold"/>
              </a:rPr>
              <a:t>NONAKA</a:t>
            </a:r>
          </a:p>
        </p:txBody>
      </p:sp>
      <p:sp>
        <p:nvSpPr>
          <p:cNvPr id="11" name="TextBox 21">
            <a:extLst>
              <a:ext uri="{FF2B5EF4-FFF2-40B4-BE49-F238E27FC236}">
                <a16:creationId xmlns:a16="http://schemas.microsoft.com/office/drawing/2014/main" id="{083D0710-C3BF-B364-5375-C31DA8B0AAC3}"/>
              </a:ext>
            </a:extLst>
          </p:cNvPr>
          <p:cNvSpPr txBox="1"/>
          <p:nvPr/>
        </p:nvSpPr>
        <p:spPr>
          <a:xfrm>
            <a:off x="381000" y="6477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6" name="吹き出し: 角を丸めた四角形 25">
            <a:extLst>
              <a:ext uri="{FF2B5EF4-FFF2-40B4-BE49-F238E27FC236}">
                <a16:creationId xmlns:a16="http://schemas.microsoft.com/office/drawing/2014/main" id="{FED4C4A8-CA4A-9FA4-C57A-C036F5C8B86E}"/>
              </a:ext>
            </a:extLst>
          </p:cNvPr>
          <p:cNvSpPr/>
          <p:nvPr/>
        </p:nvSpPr>
        <p:spPr>
          <a:xfrm>
            <a:off x="5472717" y="2743938"/>
            <a:ext cx="6661428" cy="2434791"/>
          </a:xfrm>
          <a:prstGeom prst="wedgeRoundRectCallout">
            <a:avLst>
              <a:gd name="adj1" fmla="val -43061"/>
              <a:gd name="adj2" fmla="val 61653"/>
              <a:gd name="adj3" fmla="val 16667"/>
            </a:avLst>
          </a:prstGeom>
          <a:gradFill flip="none" rotWithShape="1">
            <a:gsLst>
              <a:gs pos="0">
                <a:schemeClr val="accent2">
                  <a:lumMod val="40000"/>
                  <a:lumOff val="60000"/>
                </a:schemeClr>
              </a:gs>
              <a:gs pos="73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sz="2400" b="1" dirty="0">
              <a:latin typeface="+mn-ea"/>
            </a:endParaRPr>
          </a:p>
          <a:p>
            <a:pPr algn="ctr"/>
            <a:r>
              <a:rPr kumimoji="1" lang="ja-JP" altLang="en-US" sz="2400" b="1" dirty="0">
                <a:latin typeface="+mn-ea"/>
              </a:rPr>
              <a:t>オリジナルキャラクターの配置</a:t>
            </a:r>
            <a:endParaRPr kumimoji="1" lang="en-US" altLang="ja-JP" sz="2400" b="1" dirty="0">
              <a:latin typeface="+mn-ea"/>
            </a:endParaRPr>
          </a:p>
          <a:p>
            <a:pPr algn="ctr"/>
            <a:endParaRPr kumimoji="1" lang="en-US" altLang="ja-JP" sz="2400" b="1" dirty="0">
              <a:latin typeface="+mn-ea"/>
            </a:endParaRPr>
          </a:p>
          <a:p>
            <a:pPr algn="ctr"/>
            <a:r>
              <a:rPr kumimoji="1" lang="ja-JP" altLang="en-US" sz="2400" b="1" dirty="0">
                <a:latin typeface="+mn-ea"/>
              </a:rPr>
              <a:t>画面全体に統一感のある色味</a:t>
            </a:r>
            <a:endParaRPr kumimoji="1" lang="en-US" altLang="ja-JP" sz="2400" b="1" dirty="0">
              <a:latin typeface="+mn-ea"/>
            </a:endParaRPr>
          </a:p>
        </p:txBody>
      </p:sp>
      <p:sp>
        <p:nvSpPr>
          <p:cNvPr id="28" name="吹き出し: 角を丸めた四角形 27">
            <a:extLst>
              <a:ext uri="{FF2B5EF4-FFF2-40B4-BE49-F238E27FC236}">
                <a16:creationId xmlns:a16="http://schemas.microsoft.com/office/drawing/2014/main" id="{2C6F62E6-5912-BBA8-8EA1-AC272D66E2E1}"/>
              </a:ext>
            </a:extLst>
          </p:cNvPr>
          <p:cNvSpPr/>
          <p:nvPr/>
        </p:nvSpPr>
        <p:spPr>
          <a:xfrm rot="10800000">
            <a:off x="5791200" y="6325666"/>
            <a:ext cx="7024080" cy="2246834"/>
          </a:xfrm>
          <a:prstGeom prst="wedgeRoundRectCallout">
            <a:avLst>
              <a:gd name="adj1" fmla="val -39811"/>
              <a:gd name="adj2" fmla="val 61653"/>
              <a:gd name="adj3" fmla="val 16667"/>
            </a:avLst>
          </a:prstGeom>
          <a:gradFill flip="none" rotWithShape="1">
            <a:gsLst>
              <a:gs pos="0">
                <a:schemeClr val="accent2">
                  <a:lumMod val="40000"/>
                  <a:lumOff val="60000"/>
                </a:schemeClr>
              </a:gs>
              <a:gs pos="73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0" name="図 29" descr="グラフィカル ユーザー インターフェイス, アプリケーション&#10;&#10;自動的に生成された説明">
            <a:extLst>
              <a:ext uri="{FF2B5EF4-FFF2-40B4-BE49-F238E27FC236}">
                <a16:creationId xmlns:a16="http://schemas.microsoft.com/office/drawing/2014/main" id="{BDDA44E9-B25D-37BA-0EB0-0C078247F0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4658" y="1858916"/>
            <a:ext cx="3822142" cy="7780384"/>
          </a:xfrm>
          <a:prstGeom prst="rect">
            <a:avLst/>
          </a:prstGeom>
        </p:spPr>
      </p:pic>
      <p:pic>
        <p:nvPicPr>
          <p:cNvPr id="32" name="図 31" descr="グラフィカル ユーザー インターフェイス, アプリケーション&#10;&#10;自動的に生成された説明">
            <a:extLst>
              <a:ext uri="{FF2B5EF4-FFF2-40B4-BE49-F238E27FC236}">
                <a16:creationId xmlns:a16="http://schemas.microsoft.com/office/drawing/2014/main" id="{4DFBEDD5-143A-8ACD-4FD0-75DD562F06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11197" y="1263275"/>
            <a:ext cx="3946010" cy="8210431"/>
          </a:xfrm>
          <a:prstGeom prst="rect">
            <a:avLst/>
          </a:prstGeom>
        </p:spPr>
      </p:pic>
      <p:sp>
        <p:nvSpPr>
          <p:cNvPr id="34" name="テキスト ボックス 33">
            <a:extLst>
              <a:ext uri="{FF2B5EF4-FFF2-40B4-BE49-F238E27FC236}">
                <a16:creationId xmlns:a16="http://schemas.microsoft.com/office/drawing/2014/main" id="{D02C345C-0185-9E36-D986-A225445A44BC}"/>
              </a:ext>
            </a:extLst>
          </p:cNvPr>
          <p:cNvSpPr txBox="1"/>
          <p:nvPr/>
        </p:nvSpPr>
        <p:spPr>
          <a:xfrm>
            <a:off x="6400800" y="6667500"/>
            <a:ext cx="5943600" cy="369332"/>
          </a:xfrm>
          <a:prstGeom prst="rect">
            <a:avLst/>
          </a:prstGeom>
          <a:noFill/>
        </p:spPr>
        <p:txBody>
          <a:bodyPr wrap="square" rtlCol="0">
            <a:spAutoFit/>
          </a:bodyPr>
          <a:lstStyle/>
          <a:p>
            <a:endParaRPr kumimoji="1" lang="ja-JP" altLang="en-US" dirty="0"/>
          </a:p>
        </p:txBody>
      </p:sp>
      <p:sp>
        <p:nvSpPr>
          <p:cNvPr id="35" name="テキスト ボックス 34">
            <a:extLst>
              <a:ext uri="{FF2B5EF4-FFF2-40B4-BE49-F238E27FC236}">
                <a16:creationId xmlns:a16="http://schemas.microsoft.com/office/drawing/2014/main" id="{E08E3AF8-D118-757E-311D-28D348B7B501}"/>
              </a:ext>
            </a:extLst>
          </p:cNvPr>
          <p:cNvSpPr txBox="1"/>
          <p:nvPr/>
        </p:nvSpPr>
        <p:spPr>
          <a:xfrm>
            <a:off x="6131765" y="7036832"/>
            <a:ext cx="6342948" cy="1200329"/>
          </a:xfrm>
          <a:prstGeom prst="rect">
            <a:avLst/>
          </a:prstGeom>
          <a:noFill/>
        </p:spPr>
        <p:txBody>
          <a:bodyPr wrap="square" rtlCol="0">
            <a:spAutoFit/>
          </a:bodyPr>
          <a:lstStyle/>
          <a:p>
            <a:pPr algn="ctr"/>
            <a:r>
              <a:rPr kumimoji="1" lang="ja-JP" altLang="en-US" sz="2400" b="1" dirty="0">
                <a:solidFill>
                  <a:schemeClr val="bg1"/>
                </a:solidFill>
                <a:latin typeface="+mn-ea"/>
              </a:rPr>
              <a:t>温泉がランダムに表示される</a:t>
            </a:r>
            <a:endParaRPr kumimoji="1" lang="en-US" altLang="ja-JP" sz="2400" b="1" dirty="0">
              <a:solidFill>
                <a:schemeClr val="bg1"/>
              </a:solidFill>
              <a:latin typeface="+mn-ea"/>
            </a:endParaRPr>
          </a:p>
          <a:p>
            <a:pPr algn="ctr"/>
            <a:endParaRPr kumimoji="1" lang="en-US" altLang="ja-JP" sz="2400" b="1" dirty="0">
              <a:solidFill>
                <a:schemeClr val="bg1"/>
              </a:solidFill>
              <a:latin typeface="+mn-ea"/>
            </a:endParaRPr>
          </a:p>
          <a:p>
            <a:pPr algn="ctr"/>
            <a:r>
              <a:rPr kumimoji="1" lang="ja-JP" altLang="en-US" sz="2400" b="1" dirty="0">
                <a:solidFill>
                  <a:schemeClr val="bg1"/>
                </a:solidFill>
                <a:latin typeface="+mn-ea"/>
              </a:rPr>
              <a:t>ランキングをスライドで見られる</a:t>
            </a:r>
          </a:p>
        </p:txBody>
      </p:sp>
      <p:sp>
        <p:nvSpPr>
          <p:cNvPr id="2" name="テキスト ボックス 1">
            <a:extLst>
              <a:ext uri="{FF2B5EF4-FFF2-40B4-BE49-F238E27FC236}">
                <a16:creationId xmlns:a16="http://schemas.microsoft.com/office/drawing/2014/main" id="{7252845E-5462-C0AA-2BA0-5D069A8D8287}"/>
              </a:ext>
            </a:extLst>
          </p:cNvPr>
          <p:cNvSpPr txBox="1"/>
          <p:nvPr/>
        </p:nvSpPr>
        <p:spPr>
          <a:xfrm>
            <a:off x="7400776" y="2911329"/>
            <a:ext cx="3038624" cy="1077218"/>
          </a:xfrm>
          <a:prstGeom prst="rect">
            <a:avLst/>
          </a:prstGeom>
          <a:noFill/>
        </p:spPr>
        <p:txBody>
          <a:bodyPr wrap="square" rtlCol="0">
            <a:spAutoFit/>
          </a:bodyPr>
          <a:lstStyle/>
          <a:p>
            <a:r>
              <a:rPr kumimoji="1" lang="ja-JP" altLang="en-US" sz="3200" dirty="0">
                <a:solidFill>
                  <a:schemeClr val="bg1"/>
                </a:solidFill>
              </a:rPr>
              <a:t>ログイン画面</a:t>
            </a:r>
            <a:endParaRPr kumimoji="1" lang="en-US" altLang="ja-JP" sz="3200" dirty="0">
              <a:solidFill>
                <a:schemeClr val="bg1"/>
              </a:solidFill>
            </a:endParaRPr>
          </a:p>
          <a:p>
            <a:endParaRPr kumimoji="1" lang="ja-JP" altLang="en-US" sz="3200" dirty="0">
              <a:solidFill>
                <a:schemeClr val="bg1"/>
              </a:solidFill>
            </a:endParaRPr>
          </a:p>
        </p:txBody>
      </p:sp>
      <p:sp>
        <p:nvSpPr>
          <p:cNvPr id="3" name="テキスト ボックス 2">
            <a:extLst>
              <a:ext uri="{FF2B5EF4-FFF2-40B4-BE49-F238E27FC236}">
                <a16:creationId xmlns:a16="http://schemas.microsoft.com/office/drawing/2014/main" id="{685E0AD4-2169-7203-D179-2829FA14B9F4}"/>
              </a:ext>
            </a:extLst>
          </p:cNvPr>
          <p:cNvSpPr txBox="1"/>
          <p:nvPr/>
        </p:nvSpPr>
        <p:spPr>
          <a:xfrm>
            <a:off x="7936045" y="6392756"/>
            <a:ext cx="3038624" cy="584775"/>
          </a:xfrm>
          <a:prstGeom prst="rect">
            <a:avLst/>
          </a:prstGeom>
          <a:noFill/>
        </p:spPr>
        <p:txBody>
          <a:bodyPr wrap="square" rtlCol="0">
            <a:spAutoFit/>
          </a:bodyPr>
          <a:lstStyle/>
          <a:p>
            <a:r>
              <a:rPr kumimoji="1" lang="ja-JP" altLang="en-US" sz="3200" dirty="0">
                <a:solidFill>
                  <a:schemeClr val="bg1"/>
                </a:solidFill>
              </a:rPr>
              <a:t>ホーム画面</a:t>
            </a:r>
          </a:p>
        </p:txBody>
      </p:sp>
    </p:spTree>
    <p:extLst>
      <p:ext uri="{BB962C8B-B14F-4D97-AF65-F5344CB8AC3E}">
        <p14:creationId xmlns:p14="http://schemas.microsoft.com/office/powerpoint/2010/main" val="2549686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pic>
        <p:nvPicPr>
          <p:cNvPr id="16" name="図 15" descr="グラフィカル ユーザー インターフェイス&#10;&#10;自動的に生成された説明">
            <a:extLst>
              <a:ext uri="{FF2B5EF4-FFF2-40B4-BE49-F238E27FC236}">
                <a16:creationId xmlns:a16="http://schemas.microsoft.com/office/drawing/2014/main" id="{9E2D5920-CB9E-29DB-81A6-E43956BB9A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66156" y="912922"/>
            <a:ext cx="12155688" cy="4855944"/>
          </a:xfrm>
          <a:prstGeom prst="rect">
            <a:avLst/>
          </a:prstGeom>
        </p:spPr>
      </p:pic>
      <p:grpSp>
        <p:nvGrpSpPr>
          <p:cNvPr id="2" name="Group 2"/>
          <p:cNvGrpSpPr/>
          <p:nvPr/>
        </p:nvGrpSpPr>
        <p:grpSpPr>
          <a:xfrm>
            <a:off x="3066156" y="6384935"/>
            <a:ext cx="12155686" cy="3902065"/>
            <a:chOff x="0" y="0"/>
            <a:chExt cx="2115839" cy="1023157"/>
          </a:xfrm>
        </p:grpSpPr>
        <p:sp>
          <p:nvSpPr>
            <p:cNvPr id="3" name="Freeform 3"/>
            <p:cNvSpPr/>
            <p:nvPr/>
          </p:nvSpPr>
          <p:spPr>
            <a:xfrm>
              <a:off x="0" y="0"/>
              <a:ext cx="2115839" cy="1023157"/>
            </a:xfrm>
            <a:custGeom>
              <a:avLst/>
              <a:gdLst/>
              <a:ahLst/>
              <a:cxnLst/>
              <a:rect l="l" t="t" r="r" b="b"/>
              <a:pathLst>
                <a:path w="2115839" h="1023157">
                  <a:moveTo>
                    <a:pt x="0" y="0"/>
                  </a:moveTo>
                  <a:lnTo>
                    <a:pt x="2115839" y="0"/>
                  </a:lnTo>
                  <a:lnTo>
                    <a:pt x="2115839" y="1023157"/>
                  </a:lnTo>
                  <a:lnTo>
                    <a:pt x="0" y="1023157"/>
                  </a:lnTo>
                  <a:close/>
                </a:path>
              </a:pathLst>
            </a:custGeom>
            <a:solidFill>
              <a:srgbClr val="000000"/>
            </a:solidFill>
          </p:spPr>
          <p:txBody>
            <a:bodyPr/>
            <a:lstStyle/>
            <a:p>
              <a:endParaRPr lang="ja-JP" altLang="en-US"/>
            </a:p>
          </p:txBody>
        </p:sp>
        <p:sp>
          <p:nvSpPr>
            <p:cNvPr id="4" name="TextBox 4"/>
            <p:cNvSpPr txBox="1"/>
            <p:nvPr/>
          </p:nvSpPr>
          <p:spPr>
            <a:xfrm>
              <a:off x="0" y="-47625"/>
              <a:ext cx="2115839" cy="1070782"/>
            </a:xfrm>
            <a:prstGeom prst="rect">
              <a:avLst/>
            </a:prstGeom>
          </p:spPr>
          <p:txBody>
            <a:bodyPr lIns="50800" tIns="50800" rIns="50800" bIns="50800" rtlCol="0" anchor="ctr"/>
            <a:lstStyle/>
            <a:p>
              <a:pPr algn="ctr">
                <a:lnSpc>
                  <a:spcPts val="3653"/>
                </a:lnSpc>
              </a:pPr>
              <a:endParaRPr/>
            </a:p>
          </p:txBody>
        </p:sp>
      </p:grpSp>
      <p:sp>
        <p:nvSpPr>
          <p:cNvPr id="7" name="Freeform 7"/>
          <p:cNvSpPr/>
          <p:nvPr/>
        </p:nvSpPr>
        <p:spPr>
          <a:xfrm>
            <a:off x="3066156" y="3895280"/>
            <a:ext cx="12155687" cy="2915818"/>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40874"/>
            </a:stretch>
          </a:blipFill>
        </p:spPr>
        <p:txBody>
          <a:bodyPr/>
          <a:lstStyle/>
          <a:p>
            <a:endParaRPr lang="ja-JP" altLang="en-US" dirty="0"/>
          </a:p>
        </p:txBody>
      </p:sp>
      <p:grpSp>
        <p:nvGrpSpPr>
          <p:cNvPr id="12" name="Group 12"/>
          <p:cNvGrpSpPr/>
          <p:nvPr/>
        </p:nvGrpSpPr>
        <p:grpSpPr>
          <a:xfrm>
            <a:off x="3946595" y="6750302"/>
            <a:ext cx="433562" cy="402146"/>
            <a:chOff x="0" y="0"/>
            <a:chExt cx="132884" cy="123256"/>
          </a:xfrm>
        </p:grpSpPr>
        <p:sp>
          <p:nvSpPr>
            <p:cNvPr id="13" name="Freeform 1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4" name="TextBox 1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#1</a:t>
              </a:r>
            </a:p>
          </p:txBody>
        </p:sp>
      </p:grpSp>
      <p:sp>
        <p:nvSpPr>
          <p:cNvPr id="15" name="TextBox 15"/>
          <p:cNvSpPr txBox="1"/>
          <p:nvPr/>
        </p:nvSpPr>
        <p:spPr>
          <a:xfrm>
            <a:off x="7848600" y="2580053"/>
            <a:ext cx="3048000" cy="1672124"/>
          </a:xfrm>
          <a:prstGeom prst="rect">
            <a:avLst/>
          </a:prstGeom>
        </p:spPr>
        <p:txBody>
          <a:bodyPr wrap="square" lIns="0" tIns="0" rIns="0" bIns="0" rtlCol="0" anchor="t">
            <a:spAutoFit/>
          </a:bodyPr>
          <a:lstStyle/>
          <a:p>
            <a:pPr algn="ctr">
              <a:lnSpc>
                <a:spcPts val="14864"/>
              </a:lnSpc>
            </a:pPr>
            <a:r>
              <a:rPr lang="en-US" sz="11000" dirty="0">
                <a:solidFill>
                  <a:srgbClr val="FF0000"/>
                </a:solidFill>
                <a:latin typeface="Bebas Neue Bold"/>
              </a:rPr>
              <a:t>e1</a:t>
            </a:r>
          </a:p>
        </p:txBody>
      </p:sp>
      <p:grpSp>
        <p:nvGrpSpPr>
          <p:cNvPr id="26" name="グループ化 25">
            <a:extLst>
              <a:ext uri="{FF2B5EF4-FFF2-40B4-BE49-F238E27FC236}">
                <a16:creationId xmlns:a16="http://schemas.microsoft.com/office/drawing/2014/main" id="{AEC47D7A-84CA-B2B6-3215-1FDEE24CE19B}"/>
              </a:ext>
            </a:extLst>
          </p:cNvPr>
          <p:cNvGrpSpPr/>
          <p:nvPr/>
        </p:nvGrpSpPr>
        <p:grpSpPr>
          <a:xfrm>
            <a:off x="8371007" y="4315160"/>
            <a:ext cx="2003186" cy="756297"/>
            <a:chOff x="1301583" y="6409818"/>
            <a:chExt cx="2003186" cy="756297"/>
          </a:xfrm>
        </p:grpSpPr>
        <p:grpSp>
          <p:nvGrpSpPr>
            <p:cNvPr id="8" name="Group 8"/>
            <p:cNvGrpSpPr/>
            <p:nvPr/>
          </p:nvGrpSpPr>
          <p:grpSpPr>
            <a:xfrm>
              <a:off x="1301583" y="6409818"/>
              <a:ext cx="2003186" cy="565915"/>
              <a:chOff x="0" y="0"/>
              <a:chExt cx="613966" cy="173450"/>
            </a:xfrm>
          </p:grpSpPr>
          <p:sp>
            <p:nvSpPr>
              <p:cNvPr id="9" name="Freeform 9"/>
              <p:cNvSpPr/>
              <p:nvPr/>
            </p:nvSpPr>
            <p:spPr>
              <a:xfrm>
                <a:off x="0" y="0"/>
                <a:ext cx="613966" cy="173450"/>
              </a:xfrm>
              <a:custGeom>
                <a:avLst/>
                <a:gdLst/>
                <a:ahLst/>
                <a:cxnLst/>
                <a:rect l="l" t="t" r="r" b="b"/>
                <a:pathLst>
                  <a:path w="613966" h="173450">
                    <a:moveTo>
                      <a:pt x="86725" y="0"/>
                    </a:moveTo>
                    <a:lnTo>
                      <a:pt x="527241" y="0"/>
                    </a:lnTo>
                    <a:cubicBezTo>
                      <a:pt x="575138" y="0"/>
                      <a:pt x="613966" y="38828"/>
                      <a:pt x="613966" y="86725"/>
                    </a:cubicBezTo>
                    <a:lnTo>
                      <a:pt x="613966" y="86725"/>
                    </a:lnTo>
                    <a:cubicBezTo>
                      <a:pt x="613966" y="134622"/>
                      <a:pt x="575138" y="173450"/>
                      <a:pt x="527241" y="173450"/>
                    </a:cubicBezTo>
                    <a:lnTo>
                      <a:pt x="86725" y="173450"/>
                    </a:lnTo>
                    <a:cubicBezTo>
                      <a:pt x="38828" y="173450"/>
                      <a:pt x="0" y="134622"/>
                      <a:pt x="0" y="86725"/>
                    </a:cubicBezTo>
                    <a:lnTo>
                      <a:pt x="0" y="86725"/>
                    </a:lnTo>
                    <a:cubicBezTo>
                      <a:pt x="0" y="38828"/>
                      <a:pt x="38828" y="0"/>
                      <a:pt x="86725" y="0"/>
                    </a:cubicBezTo>
                    <a:close/>
                  </a:path>
                </a:pathLst>
              </a:custGeom>
              <a:solidFill>
                <a:srgbClr val="FFFFFF"/>
              </a:solidFill>
            </p:spPr>
            <p:txBody>
              <a:bodyPr/>
              <a:lstStyle/>
              <a:p>
                <a:endParaRPr lang="ja-JP" altLang="en-US"/>
              </a:p>
            </p:txBody>
          </p:sp>
          <p:sp>
            <p:nvSpPr>
              <p:cNvPr id="10" name="TextBox 10"/>
              <p:cNvSpPr txBox="1"/>
              <p:nvPr/>
            </p:nvSpPr>
            <p:spPr>
              <a:xfrm>
                <a:off x="0" y="-38100"/>
                <a:ext cx="613966" cy="21155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80599" y="6579398"/>
              <a:ext cx="214425" cy="272995"/>
            </a:xfrm>
            <a:custGeom>
              <a:avLst/>
              <a:gdLst/>
              <a:ahLst/>
              <a:cxnLst/>
              <a:rect l="l" t="t" r="r" b="b"/>
              <a:pathLst>
                <a:path w="214425" h="272995">
                  <a:moveTo>
                    <a:pt x="0" y="0"/>
                  </a:moveTo>
                  <a:lnTo>
                    <a:pt x="214425" y="0"/>
                  </a:lnTo>
                  <a:lnTo>
                    <a:pt x="214425" y="272996"/>
                  </a:lnTo>
                  <a:lnTo>
                    <a:pt x="0" y="2729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7" name="TextBox 17"/>
            <p:cNvSpPr txBox="1"/>
            <p:nvPr/>
          </p:nvSpPr>
          <p:spPr>
            <a:xfrm>
              <a:off x="2057400" y="6547869"/>
              <a:ext cx="1084993" cy="618246"/>
            </a:xfrm>
            <a:prstGeom prst="rect">
              <a:avLst/>
            </a:prstGeom>
          </p:spPr>
          <p:txBody>
            <a:bodyPr lIns="0" tIns="0" rIns="0" bIns="0" rtlCol="0" anchor="t">
              <a:spAutoFit/>
            </a:bodyPr>
            <a:lstStyle/>
            <a:p>
              <a:pPr algn="l">
                <a:lnSpc>
                  <a:spcPts val="2526"/>
                </a:lnSpc>
              </a:pPr>
              <a:r>
                <a:rPr lang="en-US" sz="1804" dirty="0">
                  <a:solidFill>
                    <a:srgbClr val="252525"/>
                  </a:solidFill>
                  <a:latin typeface="Montserrat Bold"/>
                </a:rPr>
                <a:t>Start</a:t>
              </a:r>
            </a:p>
            <a:p>
              <a:pPr algn="l">
                <a:lnSpc>
                  <a:spcPts val="2526"/>
                </a:lnSpc>
              </a:pPr>
              <a:r>
                <a:rPr lang="en-US" sz="1804" dirty="0">
                  <a:solidFill>
                    <a:srgbClr val="252525"/>
                  </a:solidFill>
                  <a:latin typeface="Montserrat Bold"/>
                </a:rPr>
                <a:t>s</a:t>
              </a:r>
            </a:p>
          </p:txBody>
        </p:sp>
      </p:grpSp>
      <p:sp>
        <p:nvSpPr>
          <p:cNvPr id="18" name="TextBox 18"/>
          <p:cNvSpPr txBox="1"/>
          <p:nvPr/>
        </p:nvSpPr>
        <p:spPr>
          <a:xfrm>
            <a:off x="3946595" y="7498389"/>
            <a:ext cx="5596661" cy="2229906"/>
          </a:xfrm>
          <a:prstGeom prst="rect">
            <a:avLst/>
          </a:prstGeom>
        </p:spPr>
        <p:txBody>
          <a:bodyPr lIns="0" tIns="0" rIns="0" bIns="0" rtlCol="0" anchor="t">
            <a:spAutoFit/>
          </a:bodyPr>
          <a:lstStyle/>
          <a:p>
            <a:pPr algn="l">
              <a:lnSpc>
                <a:spcPts val="5600"/>
              </a:lnSpc>
              <a:spcBef>
                <a:spcPct val="0"/>
              </a:spcBef>
            </a:pPr>
            <a:r>
              <a:rPr lang="en-US" altLang="ja-JP" sz="4000" dirty="0">
                <a:solidFill>
                  <a:srgbClr val="FFFFFF"/>
                </a:solidFill>
                <a:latin typeface="Elephant" panose="02020904090505020303" pitchFamily="18" charset="0"/>
              </a:rPr>
              <a:t>MVP </a:t>
            </a:r>
            <a:r>
              <a:rPr lang="ja-JP" altLang="en-US" sz="4000" dirty="0">
                <a:solidFill>
                  <a:srgbClr val="FFFFFF"/>
                </a:solidFill>
                <a:latin typeface="Montserrat"/>
              </a:rPr>
              <a:t>　団結力</a:t>
            </a:r>
            <a:endParaRPr lang="en-US" sz="7200" dirty="0">
              <a:solidFill>
                <a:srgbClr val="FFFFFF"/>
              </a:solidFill>
              <a:latin typeface="Montserrat"/>
            </a:endParaRPr>
          </a:p>
          <a:p>
            <a:pPr algn="l">
              <a:lnSpc>
                <a:spcPts val="5600"/>
              </a:lnSpc>
              <a:spcBef>
                <a:spcPct val="0"/>
              </a:spcBef>
            </a:pPr>
            <a:endParaRPr lang="en-US" sz="7200" dirty="0">
              <a:solidFill>
                <a:srgbClr val="FFFFFF"/>
              </a:solidFill>
              <a:latin typeface="Montserrat"/>
            </a:endParaRPr>
          </a:p>
          <a:p>
            <a:pPr algn="l">
              <a:lnSpc>
                <a:spcPts val="5600"/>
              </a:lnSpc>
              <a:spcBef>
                <a:spcPct val="0"/>
              </a:spcBef>
            </a:pPr>
            <a:r>
              <a:rPr lang="en-US" altLang="ja-JP" sz="7200" dirty="0">
                <a:solidFill>
                  <a:srgbClr val="FFFFFF"/>
                </a:solidFill>
                <a:latin typeface="Elephant" panose="02020904090505020303" pitchFamily="18" charset="0"/>
              </a:rPr>
              <a:t>TEAM</a:t>
            </a:r>
            <a:r>
              <a:rPr lang="ja-JP" altLang="en-US" sz="7200" dirty="0">
                <a:solidFill>
                  <a:srgbClr val="FFFFFF"/>
                </a:solidFill>
                <a:latin typeface="Elephant" panose="02020904090505020303" pitchFamily="18" charset="0"/>
              </a:rPr>
              <a:t>１</a:t>
            </a:r>
            <a:endParaRPr lang="en-US" sz="7200" dirty="0">
              <a:solidFill>
                <a:srgbClr val="FFFFFF"/>
              </a:solidFill>
              <a:latin typeface="Montserrat"/>
            </a:endParaRPr>
          </a:p>
        </p:txBody>
      </p:sp>
      <p:sp>
        <p:nvSpPr>
          <p:cNvPr id="19" name="TextBox 19"/>
          <p:cNvSpPr txBox="1"/>
          <p:nvPr/>
        </p:nvSpPr>
        <p:spPr>
          <a:xfrm>
            <a:off x="4494042" y="6712202"/>
            <a:ext cx="1937656" cy="411333"/>
          </a:xfrm>
          <a:prstGeom prst="rect">
            <a:avLst/>
          </a:prstGeom>
        </p:spPr>
        <p:txBody>
          <a:bodyPr lIns="0" tIns="0" rIns="0" bIns="0" rtlCol="0" anchor="t">
            <a:spAutoFit/>
          </a:bodyPr>
          <a:lstStyle/>
          <a:p>
            <a:pPr algn="l">
              <a:lnSpc>
                <a:spcPts val="3476"/>
              </a:lnSpc>
              <a:spcBef>
                <a:spcPct val="0"/>
              </a:spcBef>
            </a:pPr>
            <a:r>
              <a:rPr lang="en-US" altLang="ja-JP" sz="2483" dirty="0">
                <a:solidFill>
                  <a:srgbClr val="FFFFFF"/>
                </a:solidFill>
                <a:latin typeface="Montserrat Bold"/>
              </a:rPr>
              <a:t>TEAM</a:t>
            </a:r>
            <a:endParaRPr lang="en-US" sz="2483" dirty="0">
              <a:solidFill>
                <a:srgbClr val="FFFFFF"/>
              </a:solidFill>
              <a:latin typeface="Montserrat Bold"/>
            </a:endParaRPr>
          </a:p>
        </p:txBody>
      </p:sp>
      <p:sp>
        <p:nvSpPr>
          <p:cNvPr id="20" name="TextBox 20"/>
          <p:cNvSpPr txBox="1"/>
          <p:nvPr/>
        </p:nvSpPr>
        <p:spPr>
          <a:xfrm>
            <a:off x="9982200" y="7866246"/>
            <a:ext cx="3665450" cy="1045094"/>
          </a:xfrm>
          <a:prstGeom prst="rect">
            <a:avLst/>
          </a:prstGeom>
        </p:spPr>
        <p:txBody>
          <a:bodyPr wrap="square" lIns="0" tIns="0" rIns="0" bIns="0" rtlCol="0" anchor="t">
            <a:spAutoFit/>
          </a:bodyPr>
          <a:lstStyle/>
          <a:p>
            <a:pPr algn="l">
              <a:lnSpc>
                <a:spcPts val="1998"/>
              </a:lnSpc>
            </a:pPr>
            <a:r>
              <a:rPr lang="ja-JP" altLang="en-US" sz="2800" dirty="0">
                <a:solidFill>
                  <a:srgbClr val="D4D0D0"/>
                </a:solidFill>
                <a:latin typeface="Montserrat"/>
              </a:rPr>
              <a:t>＃コミュニケーション力</a:t>
            </a:r>
            <a:endParaRPr lang="en-US" altLang="ja-JP" sz="2800" dirty="0">
              <a:solidFill>
                <a:srgbClr val="D4D0D0"/>
              </a:solidFill>
              <a:latin typeface="Montserrat"/>
            </a:endParaRPr>
          </a:p>
          <a:p>
            <a:pPr algn="l">
              <a:lnSpc>
                <a:spcPts val="1998"/>
              </a:lnSpc>
            </a:pPr>
            <a:endParaRPr lang="en-US" altLang="ja-JP" sz="2800" dirty="0">
              <a:solidFill>
                <a:srgbClr val="D4D0D0"/>
              </a:solidFill>
              <a:latin typeface="Montserrat"/>
            </a:endParaRPr>
          </a:p>
          <a:p>
            <a:pPr algn="l">
              <a:lnSpc>
                <a:spcPts val="1998"/>
              </a:lnSpc>
            </a:pPr>
            <a:endParaRPr lang="en-US" altLang="ja-JP" sz="2800" dirty="0">
              <a:solidFill>
                <a:srgbClr val="D4D0D0"/>
              </a:solidFill>
              <a:latin typeface="Montserrat"/>
            </a:endParaRPr>
          </a:p>
          <a:p>
            <a:pPr algn="l">
              <a:lnSpc>
                <a:spcPts val="1998"/>
              </a:lnSpc>
            </a:pPr>
            <a:r>
              <a:rPr lang="ja-JP" altLang="en-US" sz="2800" dirty="0">
                <a:solidFill>
                  <a:srgbClr val="D4D0D0"/>
                </a:solidFill>
                <a:latin typeface="Montserrat"/>
              </a:rPr>
              <a:t>＃ユーモア</a:t>
            </a:r>
            <a:endParaRPr lang="en-US" sz="2800" dirty="0">
              <a:solidFill>
                <a:srgbClr val="D4D0D0"/>
              </a:solidFill>
              <a:latin typeface="Montserrat"/>
            </a:endParaRPr>
          </a:p>
        </p:txBody>
      </p:sp>
      <p:sp>
        <p:nvSpPr>
          <p:cNvPr id="6" name="テキスト ボックス 5">
            <a:extLst>
              <a:ext uri="{FF2B5EF4-FFF2-40B4-BE49-F238E27FC236}">
                <a16:creationId xmlns:a16="http://schemas.microsoft.com/office/drawing/2014/main" id="{12749A7D-EBCC-11F0-019C-46DE64E32040}"/>
              </a:ext>
            </a:extLst>
          </p:cNvPr>
          <p:cNvSpPr txBox="1"/>
          <p:nvPr/>
        </p:nvSpPr>
        <p:spPr>
          <a:xfrm>
            <a:off x="4759287" y="2176745"/>
            <a:ext cx="9144000" cy="695062"/>
          </a:xfrm>
          <a:prstGeom prst="rect">
            <a:avLst/>
          </a:prstGeom>
          <a:noFill/>
        </p:spPr>
        <p:txBody>
          <a:bodyPr wrap="square">
            <a:spAutoFit/>
          </a:bodyPr>
          <a:lstStyle/>
          <a:p>
            <a:pPr algn="ctr">
              <a:lnSpc>
                <a:spcPts val="4671"/>
              </a:lnSpc>
            </a:pPr>
            <a:r>
              <a:rPr lang="en-US" altLang="ja-JP" sz="4800" dirty="0">
                <a:solidFill>
                  <a:schemeClr val="bg1"/>
                </a:solidFill>
                <a:latin typeface="Bebas Neue Bold"/>
              </a:rPr>
              <a:t>We are</a:t>
            </a:r>
          </a:p>
        </p:txBody>
      </p:sp>
    </p:spTree>
    <p:extLst>
      <p:ext uri="{BB962C8B-B14F-4D97-AF65-F5344CB8AC3E}">
        <p14:creationId xmlns:p14="http://schemas.microsoft.com/office/powerpoint/2010/main" val="250900539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0"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20">
                                            <p:txEl>
                                              <p:pRg st="0" end="0"/>
                                            </p:txEl>
                                          </p:spTgt>
                                        </p:tgtEl>
                                        <p:attrNameLst>
                                          <p:attrName>ppt_x</p:attrName>
                                          <p:attrName>ppt_y</p:attrName>
                                        </p:attrNameLst>
                                      </p:cBhvr>
                                    </p:animMotion>
                                    <p:animRot by="1500000">
                                      <p:cBhvr>
                                        <p:cTn id="12" dur="125" fill="hold">
                                          <p:stCondLst>
                                            <p:cond delay="0"/>
                                          </p:stCondLst>
                                        </p:cTn>
                                        <p:tgtEl>
                                          <p:spTgt spid="20">
                                            <p:txEl>
                                              <p:pRg st="0" end="0"/>
                                            </p:txEl>
                                          </p:spTgt>
                                        </p:tgtEl>
                                        <p:attrNameLst>
                                          <p:attrName>r</p:attrName>
                                        </p:attrNameLst>
                                      </p:cBhvr>
                                    </p:animRot>
                                    <p:animRot by="-1500000">
                                      <p:cBhvr>
                                        <p:cTn id="13" dur="125" fill="hold">
                                          <p:stCondLst>
                                            <p:cond delay="125"/>
                                          </p:stCondLst>
                                        </p:cTn>
                                        <p:tgtEl>
                                          <p:spTgt spid="20">
                                            <p:txEl>
                                              <p:pRg st="0" end="0"/>
                                            </p:txEl>
                                          </p:spTgt>
                                        </p:tgtEl>
                                        <p:attrNameLst>
                                          <p:attrName>r</p:attrName>
                                        </p:attrNameLst>
                                      </p:cBhvr>
                                    </p:animRot>
                                    <p:animRot by="-1500000">
                                      <p:cBhvr>
                                        <p:cTn id="14" dur="125" fill="hold">
                                          <p:stCondLst>
                                            <p:cond delay="250"/>
                                          </p:stCondLst>
                                        </p:cTn>
                                        <p:tgtEl>
                                          <p:spTgt spid="20">
                                            <p:txEl>
                                              <p:pRg st="0" end="0"/>
                                            </p:txEl>
                                          </p:spTgt>
                                        </p:tgtEl>
                                        <p:attrNameLst>
                                          <p:attrName>r</p:attrName>
                                        </p:attrNameLst>
                                      </p:cBhvr>
                                    </p:animRot>
                                    <p:animRot by="1500000">
                                      <p:cBhvr>
                                        <p:cTn id="15" dur="125" fill="hold">
                                          <p:stCondLst>
                                            <p:cond delay="375"/>
                                          </p:stCondLst>
                                        </p:cTn>
                                        <p:tgtEl>
                                          <p:spTgt spid="20">
                                            <p:txEl>
                                              <p:pRg st="0" end="0"/>
                                            </p:txEl>
                                          </p:spTgt>
                                        </p:tgtEl>
                                        <p:attrNameLst>
                                          <p:attrName>r</p:attrName>
                                        </p:attrNameLst>
                                      </p:cBhvr>
                                    </p:animRot>
                                  </p:childTnLst>
                                </p:cTn>
                              </p:par>
                              <p:par>
                                <p:cTn id="16" presetID="34" presetClass="emph" presetSubtype="0" fill="hold" grpId="0" nodeType="withEffect">
                                  <p:stCondLst>
                                    <p:cond delay="0"/>
                                  </p:stCondLst>
                                  <p:iterate type="lt">
                                    <p:tmPct val="10000"/>
                                  </p:iterate>
                                  <p:childTnLst>
                                    <p:animMotion origin="layout" path="M 0.0 0.0 L 0.0 -0.07213" pathEditMode="relative" ptsTypes="">
                                      <p:cBhvr>
                                        <p:cTn id="17" dur="250" accel="50000" decel="50000" autoRev="1" fill="hold">
                                          <p:stCondLst>
                                            <p:cond delay="0"/>
                                          </p:stCondLst>
                                        </p:cTn>
                                        <p:tgtEl>
                                          <p:spTgt spid="20">
                                            <p:txEl>
                                              <p:pRg st="3" end="3"/>
                                            </p:txEl>
                                          </p:spTgt>
                                        </p:tgtEl>
                                        <p:attrNameLst>
                                          <p:attrName>ppt_x</p:attrName>
                                          <p:attrName>ppt_y</p:attrName>
                                        </p:attrNameLst>
                                      </p:cBhvr>
                                    </p:animMotion>
                                    <p:animRot by="1500000">
                                      <p:cBhvr>
                                        <p:cTn id="18" dur="125" fill="hold">
                                          <p:stCondLst>
                                            <p:cond delay="0"/>
                                          </p:stCondLst>
                                        </p:cTn>
                                        <p:tgtEl>
                                          <p:spTgt spid="20">
                                            <p:txEl>
                                              <p:pRg st="3" end="3"/>
                                            </p:txEl>
                                          </p:spTgt>
                                        </p:tgtEl>
                                        <p:attrNameLst>
                                          <p:attrName>r</p:attrName>
                                        </p:attrNameLst>
                                      </p:cBhvr>
                                    </p:animRot>
                                    <p:animRot by="-1500000">
                                      <p:cBhvr>
                                        <p:cTn id="19" dur="125" fill="hold">
                                          <p:stCondLst>
                                            <p:cond delay="125"/>
                                          </p:stCondLst>
                                        </p:cTn>
                                        <p:tgtEl>
                                          <p:spTgt spid="20">
                                            <p:txEl>
                                              <p:pRg st="3" end="3"/>
                                            </p:txEl>
                                          </p:spTgt>
                                        </p:tgtEl>
                                        <p:attrNameLst>
                                          <p:attrName>r</p:attrName>
                                        </p:attrNameLst>
                                      </p:cBhvr>
                                    </p:animRot>
                                    <p:animRot by="-1500000">
                                      <p:cBhvr>
                                        <p:cTn id="20" dur="125" fill="hold">
                                          <p:stCondLst>
                                            <p:cond delay="250"/>
                                          </p:stCondLst>
                                        </p:cTn>
                                        <p:tgtEl>
                                          <p:spTgt spid="20">
                                            <p:txEl>
                                              <p:pRg st="3" end="3"/>
                                            </p:txEl>
                                          </p:spTgt>
                                        </p:tgtEl>
                                        <p:attrNameLst>
                                          <p:attrName>r</p:attrName>
                                        </p:attrNameLst>
                                      </p:cBhvr>
                                    </p:animRot>
                                    <p:animRot by="1500000">
                                      <p:cBhvr>
                                        <p:cTn id="21" dur="125" fill="hold">
                                          <p:stCondLst>
                                            <p:cond delay="375"/>
                                          </p:stCondLst>
                                        </p:cTn>
                                        <p:tgtEl>
                                          <p:spTgt spid="20">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py_0137A372-2144-4FDE-B43E-3748C8B0D1E2">
            <a:hlinkClick r:id="" action="ppaction://media"/>
            <a:extLst>
              <a:ext uri="{FF2B5EF4-FFF2-40B4-BE49-F238E27FC236}">
                <a16:creationId xmlns:a16="http://schemas.microsoft.com/office/drawing/2014/main" id="{1DEBE789-7CB6-7410-5D27-92ED5A9311E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181564"/>
            <a:ext cx="18288000" cy="12517515"/>
          </a:xfrm>
          <a:prstGeom prst="rect">
            <a:avLst/>
          </a:prstGeom>
        </p:spPr>
      </p:pic>
      <p:sp>
        <p:nvSpPr>
          <p:cNvPr id="7" name="Freeform 7"/>
          <p:cNvSpPr/>
          <p:nvPr/>
        </p:nvSpPr>
        <p:spPr>
          <a:xfrm>
            <a:off x="0" y="4381500"/>
            <a:ext cx="18246137" cy="5905500"/>
          </a:xfrm>
          <a:custGeom>
            <a:avLst/>
            <a:gdLst/>
            <a:ahLst/>
            <a:cxnLst/>
            <a:rect l="l" t="t" r="r" b="b"/>
            <a:pathLst>
              <a:path w="10759974" h="4307512">
                <a:moveTo>
                  <a:pt x="0" y="0"/>
                </a:moveTo>
                <a:lnTo>
                  <a:pt x="10759974" y="0"/>
                </a:lnTo>
                <a:lnTo>
                  <a:pt x="10759974" y="4307512"/>
                </a:lnTo>
                <a:lnTo>
                  <a:pt x="0" y="4307512"/>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t="-40874"/>
            </a:stretch>
          </a:blipFill>
        </p:spPr>
        <p:txBody>
          <a:bodyPr/>
          <a:lstStyle/>
          <a:p>
            <a:endParaRPr lang="ja-JP" altLang="en-US"/>
          </a:p>
        </p:txBody>
      </p:sp>
      <p:grpSp>
        <p:nvGrpSpPr>
          <p:cNvPr id="8" name="Group 8"/>
          <p:cNvGrpSpPr/>
          <p:nvPr/>
        </p:nvGrpSpPr>
        <p:grpSpPr>
          <a:xfrm>
            <a:off x="741699" y="9556730"/>
            <a:ext cx="433562" cy="402146"/>
            <a:chOff x="0" y="0"/>
            <a:chExt cx="132884" cy="123256"/>
          </a:xfrm>
        </p:grpSpPr>
        <p:sp>
          <p:nvSpPr>
            <p:cNvPr id="9" name="Freeform 9"/>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10" name="TextBox 10"/>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#3</a:t>
              </a:r>
            </a:p>
          </p:txBody>
        </p:sp>
      </p:grpSp>
      <p:sp>
        <p:nvSpPr>
          <p:cNvPr id="29" name="TextBox 29"/>
          <p:cNvSpPr txBox="1"/>
          <p:nvPr/>
        </p:nvSpPr>
        <p:spPr>
          <a:xfrm>
            <a:off x="1420611" y="9547543"/>
            <a:ext cx="1937656" cy="411333"/>
          </a:xfrm>
          <a:prstGeom prst="rect">
            <a:avLst/>
          </a:prstGeom>
        </p:spPr>
        <p:txBody>
          <a:bodyPr lIns="0" tIns="0" rIns="0" bIns="0" rtlCol="0" anchor="t">
            <a:spAutoFit/>
          </a:bodyPr>
          <a:lstStyle/>
          <a:p>
            <a:pPr algn="l">
              <a:lnSpc>
                <a:spcPts val="3476"/>
              </a:lnSpc>
              <a:spcBef>
                <a:spcPct val="0"/>
              </a:spcBef>
            </a:pPr>
            <a:r>
              <a:rPr lang="ja-JP" altLang="en-US" sz="2483" dirty="0">
                <a:solidFill>
                  <a:srgbClr val="FFFFFF"/>
                </a:solidFill>
                <a:latin typeface="Montserrat Bold"/>
              </a:rPr>
              <a:t>エンドロール</a:t>
            </a:r>
            <a:endParaRPr lang="en-US" sz="2483" dirty="0">
              <a:solidFill>
                <a:srgbClr val="FFFFFF"/>
              </a:solidFill>
              <a:latin typeface="Montserrat Bold"/>
            </a:endParaRPr>
          </a:p>
        </p:txBody>
      </p:sp>
      <p:grpSp>
        <p:nvGrpSpPr>
          <p:cNvPr id="39" name="グループ化 38">
            <a:extLst>
              <a:ext uri="{FF2B5EF4-FFF2-40B4-BE49-F238E27FC236}">
                <a16:creationId xmlns:a16="http://schemas.microsoft.com/office/drawing/2014/main" id="{BC393622-9BCF-1E2F-19E7-115A07175057}"/>
              </a:ext>
            </a:extLst>
          </p:cNvPr>
          <p:cNvGrpSpPr/>
          <p:nvPr/>
        </p:nvGrpSpPr>
        <p:grpSpPr>
          <a:xfrm>
            <a:off x="3401076" y="8329820"/>
            <a:ext cx="12537793" cy="1720261"/>
            <a:chOff x="4705351" y="5778121"/>
            <a:chExt cx="8996543" cy="1310133"/>
          </a:xfrm>
        </p:grpSpPr>
        <p:sp>
          <p:nvSpPr>
            <p:cNvPr id="11" name="Freeform 11"/>
            <p:cNvSpPr/>
            <p:nvPr/>
          </p:nvSpPr>
          <p:spPr>
            <a:xfrm>
              <a:off x="4705351" y="5790583"/>
              <a:ext cx="594352" cy="594352"/>
            </a:xfrm>
            <a:custGeom>
              <a:avLst/>
              <a:gdLst/>
              <a:ahLst/>
              <a:cxnLst/>
              <a:rect l="l" t="t" r="r" b="b"/>
              <a:pathLst>
                <a:path w="594352" h="594352">
                  <a:moveTo>
                    <a:pt x="0" y="0"/>
                  </a:moveTo>
                  <a:lnTo>
                    <a:pt x="594352" y="0"/>
                  </a:lnTo>
                  <a:lnTo>
                    <a:pt x="594352" y="594352"/>
                  </a:lnTo>
                  <a:lnTo>
                    <a:pt x="0" y="59435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grpSp>
          <p:nvGrpSpPr>
            <p:cNvPr id="12" name="Group 12"/>
            <p:cNvGrpSpPr/>
            <p:nvPr/>
          </p:nvGrpSpPr>
          <p:grpSpPr>
            <a:xfrm>
              <a:off x="5459706" y="5790583"/>
              <a:ext cx="594352" cy="59435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323"/>
              </a:solidFill>
              <a:ln w="38100" cap="sq">
                <a:solidFill>
                  <a:srgbClr val="919191"/>
                </a:solidFill>
                <a:prstDash val="solid"/>
                <a:miter/>
              </a:ln>
            </p:spPr>
            <p:txBody>
              <a:bodyPr/>
              <a:lstStyle/>
              <a:p>
                <a:endParaRPr lang="ja-JP" alt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grpSp>
          <p:nvGrpSpPr>
            <p:cNvPr id="15" name="Group 15"/>
            <p:cNvGrpSpPr/>
            <p:nvPr/>
          </p:nvGrpSpPr>
          <p:grpSpPr>
            <a:xfrm>
              <a:off x="6215983" y="5790583"/>
              <a:ext cx="594352" cy="59435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323"/>
              </a:solidFill>
              <a:ln w="38100" cap="sq">
                <a:solidFill>
                  <a:srgbClr val="919191"/>
                </a:solidFill>
                <a:prstDash val="solid"/>
                <a:miter/>
              </a:ln>
            </p:spPr>
            <p:txBody>
              <a:bodyPr/>
              <a:lstStyle/>
              <a:p>
                <a:endParaRPr lang="ja-JP" alt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grpSp>
          <p:nvGrpSpPr>
            <p:cNvPr id="18" name="Group 18"/>
            <p:cNvGrpSpPr/>
            <p:nvPr/>
          </p:nvGrpSpPr>
          <p:grpSpPr>
            <a:xfrm>
              <a:off x="6972261" y="5790583"/>
              <a:ext cx="594352" cy="59435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323"/>
              </a:solidFill>
              <a:ln w="38100" cap="sq">
                <a:solidFill>
                  <a:srgbClr val="919191"/>
                </a:solidFill>
                <a:prstDash val="solid"/>
                <a:miter/>
              </a:ln>
            </p:spPr>
            <p:txBody>
              <a:bodyPr/>
              <a:lstStyle/>
              <a:p>
                <a:endParaRPr lang="ja-JP" alt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sp>
          <p:nvSpPr>
            <p:cNvPr id="21" name="Freeform 21"/>
            <p:cNvSpPr/>
            <p:nvPr/>
          </p:nvSpPr>
          <p:spPr>
            <a:xfrm>
              <a:off x="5595995" y="5925911"/>
              <a:ext cx="323696" cy="323696"/>
            </a:xfrm>
            <a:custGeom>
              <a:avLst/>
              <a:gdLst/>
              <a:ahLst/>
              <a:cxnLst/>
              <a:rect l="l" t="t" r="r" b="b"/>
              <a:pathLst>
                <a:path w="323696" h="323696">
                  <a:moveTo>
                    <a:pt x="0" y="0"/>
                  </a:moveTo>
                  <a:lnTo>
                    <a:pt x="323696" y="0"/>
                  </a:lnTo>
                  <a:lnTo>
                    <a:pt x="323696" y="323696"/>
                  </a:lnTo>
                  <a:lnTo>
                    <a:pt x="0" y="3236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ja-JP" altLang="en-US"/>
            </a:p>
          </p:txBody>
        </p:sp>
        <p:sp>
          <p:nvSpPr>
            <p:cNvPr id="22" name="Freeform 22"/>
            <p:cNvSpPr/>
            <p:nvPr/>
          </p:nvSpPr>
          <p:spPr>
            <a:xfrm>
              <a:off x="6373822" y="5925911"/>
              <a:ext cx="278674" cy="298773"/>
            </a:xfrm>
            <a:custGeom>
              <a:avLst/>
              <a:gdLst/>
              <a:ahLst/>
              <a:cxnLst/>
              <a:rect l="l" t="t" r="r" b="b"/>
              <a:pathLst>
                <a:path w="278674" h="298773">
                  <a:moveTo>
                    <a:pt x="0" y="0"/>
                  </a:moveTo>
                  <a:lnTo>
                    <a:pt x="278674" y="0"/>
                  </a:lnTo>
                  <a:lnTo>
                    <a:pt x="278674" y="298773"/>
                  </a:lnTo>
                  <a:lnTo>
                    <a:pt x="0" y="2987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ja-JP" altLang="en-US"/>
            </a:p>
          </p:txBody>
        </p:sp>
        <p:sp>
          <p:nvSpPr>
            <p:cNvPr id="23" name="Freeform 23"/>
            <p:cNvSpPr/>
            <p:nvPr/>
          </p:nvSpPr>
          <p:spPr>
            <a:xfrm rot="2700000">
              <a:off x="7105611" y="5925911"/>
              <a:ext cx="323696" cy="323696"/>
            </a:xfrm>
            <a:custGeom>
              <a:avLst/>
              <a:gdLst/>
              <a:ahLst/>
              <a:cxnLst/>
              <a:rect l="l" t="t" r="r" b="b"/>
              <a:pathLst>
                <a:path w="323696" h="323696">
                  <a:moveTo>
                    <a:pt x="0" y="0"/>
                  </a:moveTo>
                  <a:lnTo>
                    <a:pt x="323696" y="0"/>
                  </a:lnTo>
                  <a:lnTo>
                    <a:pt x="323696" y="323696"/>
                  </a:lnTo>
                  <a:lnTo>
                    <a:pt x="0" y="3236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ja-JP" altLang="en-US"/>
            </a:p>
          </p:txBody>
        </p:sp>
        <p:grpSp>
          <p:nvGrpSpPr>
            <p:cNvPr id="24" name="Group 24"/>
            <p:cNvGrpSpPr/>
            <p:nvPr/>
          </p:nvGrpSpPr>
          <p:grpSpPr>
            <a:xfrm>
              <a:off x="13107542" y="5778121"/>
              <a:ext cx="594352" cy="594352"/>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2323"/>
              </a:solidFill>
              <a:ln w="38100" cap="sq">
                <a:solidFill>
                  <a:srgbClr val="919191"/>
                </a:solidFill>
                <a:prstDash val="solid"/>
                <a:miter/>
              </a:ln>
            </p:spPr>
            <p:txBody>
              <a:bodyPr/>
              <a:lstStyle/>
              <a:p>
                <a:endParaRPr lang="ja-JP" alt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sp>
          <p:nvSpPr>
            <p:cNvPr id="27" name="Freeform 27"/>
            <p:cNvSpPr/>
            <p:nvPr/>
          </p:nvSpPr>
          <p:spPr>
            <a:xfrm>
              <a:off x="13257347" y="6005231"/>
              <a:ext cx="294743" cy="165056"/>
            </a:xfrm>
            <a:custGeom>
              <a:avLst/>
              <a:gdLst/>
              <a:ahLst/>
              <a:cxnLst/>
              <a:rect l="l" t="t" r="r" b="b"/>
              <a:pathLst>
                <a:path w="294743" h="165056">
                  <a:moveTo>
                    <a:pt x="0" y="0"/>
                  </a:moveTo>
                  <a:lnTo>
                    <a:pt x="294743" y="0"/>
                  </a:lnTo>
                  <a:lnTo>
                    <a:pt x="294743" y="165056"/>
                  </a:lnTo>
                  <a:lnTo>
                    <a:pt x="0" y="165056"/>
                  </a:lnTo>
                  <a:lnTo>
                    <a:pt x="0" y="0"/>
                  </a:lnTo>
                  <a:close/>
                </a:path>
              </a:pathLst>
            </a:custGeom>
            <a: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ja-JP" altLang="en-US"/>
            </a:p>
          </p:txBody>
        </p:sp>
        <p:grpSp>
          <p:nvGrpSpPr>
            <p:cNvPr id="30" name="Group 30"/>
            <p:cNvGrpSpPr/>
            <p:nvPr/>
          </p:nvGrpSpPr>
          <p:grpSpPr>
            <a:xfrm>
              <a:off x="4705351" y="6862160"/>
              <a:ext cx="8846739" cy="124527"/>
              <a:chOff x="0" y="0"/>
              <a:chExt cx="2708306" cy="38122"/>
            </a:xfrm>
          </p:grpSpPr>
          <p:sp>
            <p:nvSpPr>
              <p:cNvPr id="31" name="Freeform 31"/>
              <p:cNvSpPr/>
              <p:nvPr/>
            </p:nvSpPr>
            <p:spPr>
              <a:xfrm>
                <a:off x="0" y="0"/>
                <a:ext cx="2708306" cy="38122"/>
              </a:xfrm>
              <a:custGeom>
                <a:avLst/>
                <a:gdLst/>
                <a:ahLst/>
                <a:cxnLst/>
                <a:rect l="l" t="t" r="r" b="b"/>
                <a:pathLst>
                  <a:path w="2708306" h="38122">
                    <a:moveTo>
                      <a:pt x="0" y="0"/>
                    </a:moveTo>
                    <a:lnTo>
                      <a:pt x="2708306" y="0"/>
                    </a:lnTo>
                    <a:lnTo>
                      <a:pt x="2708306" y="38122"/>
                    </a:lnTo>
                    <a:lnTo>
                      <a:pt x="0" y="38122"/>
                    </a:lnTo>
                    <a:close/>
                  </a:path>
                </a:pathLst>
              </a:custGeom>
              <a:solidFill>
                <a:srgbClr val="757575"/>
              </a:solidFill>
            </p:spPr>
            <p:txBody>
              <a:bodyPr/>
              <a:lstStyle/>
              <a:p>
                <a:endParaRPr lang="ja-JP" altLang="en-US"/>
              </a:p>
            </p:txBody>
          </p:sp>
          <p:sp>
            <p:nvSpPr>
              <p:cNvPr id="32" name="TextBox 32"/>
              <p:cNvSpPr txBox="1"/>
              <p:nvPr/>
            </p:nvSpPr>
            <p:spPr>
              <a:xfrm>
                <a:off x="0" y="-38100"/>
                <a:ext cx="2708306" cy="76222"/>
              </a:xfrm>
              <a:prstGeom prst="rect">
                <a:avLst/>
              </a:prstGeom>
            </p:spPr>
            <p:txBody>
              <a:bodyPr lIns="50800" tIns="50800" rIns="50800" bIns="50800" rtlCol="0" anchor="ctr"/>
              <a:lstStyle/>
              <a:p>
                <a:pPr algn="ctr">
                  <a:lnSpc>
                    <a:spcPts val="2653"/>
                  </a:lnSpc>
                </a:pPr>
                <a:endParaRPr/>
              </a:p>
            </p:txBody>
          </p:sp>
        </p:grpSp>
        <p:grpSp>
          <p:nvGrpSpPr>
            <p:cNvPr id="33" name="Group 33"/>
            <p:cNvGrpSpPr/>
            <p:nvPr/>
          </p:nvGrpSpPr>
          <p:grpSpPr>
            <a:xfrm>
              <a:off x="4705351" y="6862160"/>
              <a:ext cx="6777376" cy="124527"/>
              <a:chOff x="0" y="0"/>
              <a:chExt cx="2074799" cy="38122"/>
            </a:xfrm>
          </p:grpSpPr>
          <p:sp>
            <p:nvSpPr>
              <p:cNvPr id="34" name="Freeform 34"/>
              <p:cNvSpPr/>
              <p:nvPr/>
            </p:nvSpPr>
            <p:spPr>
              <a:xfrm>
                <a:off x="0" y="0"/>
                <a:ext cx="2074799" cy="38122"/>
              </a:xfrm>
              <a:custGeom>
                <a:avLst/>
                <a:gdLst/>
                <a:ahLst/>
                <a:cxnLst/>
                <a:rect l="l" t="t" r="r" b="b"/>
                <a:pathLst>
                  <a:path w="2074799" h="38122">
                    <a:moveTo>
                      <a:pt x="0" y="0"/>
                    </a:moveTo>
                    <a:lnTo>
                      <a:pt x="2074799" y="0"/>
                    </a:lnTo>
                    <a:lnTo>
                      <a:pt x="2074799" y="38122"/>
                    </a:lnTo>
                    <a:lnTo>
                      <a:pt x="0" y="38122"/>
                    </a:lnTo>
                    <a:close/>
                  </a:path>
                </a:pathLst>
              </a:custGeom>
              <a:solidFill>
                <a:srgbClr val="FF0000"/>
              </a:solidFill>
            </p:spPr>
            <p:txBody>
              <a:bodyPr/>
              <a:lstStyle/>
              <a:p>
                <a:endParaRPr lang="ja-JP" altLang="en-US"/>
              </a:p>
            </p:txBody>
          </p:sp>
          <p:sp>
            <p:nvSpPr>
              <p:cNvPr id="35" name="TextBox 35"/>
              <p:cNvSpPr txBox="1"/>
              <p:nvPr/>
            </p:nvSpPr>
            <p:spPr>
              <a:xfrm>
                <a:off x="0" y="-38100"/>
                <a:ext cx="2074799" cy="76222"/>
              </a:xfrm>
              <a:prstGeom prst="rect">
                <a:avLst/>
              </a:prstGeom>
            </p:spPr>
            <p:txBody>
              <a:bodyPr lIns="50800" tIns="50800" rIns="50800" bIns="50800" rtlCol="0" anchor="ctr"/>
              <a:lstStyle/>
              <a:p>
                <a:pPr algn="ctr">
                  <a:lnSpc>
                    <a:spcPts val="2653"/>
                  </a:lnSpc>
                </a:pPr>
                <a:endParaRPr/>
              </a:p>
            </p:txBody>
          </p:sp>
        </p:grpSp>
        <p:grpSp>
          <p:nvGrpSpPr>
            <p:cNvPr id="36" name="Group 36"/>
            <p:cNvGrpSpPr/>
            <p:nvPr/>
          </p:nvGrpSpPr>
          <p:grpSpPr>
            <a:xfrm>
              <a:off x="11318896" y="6760593"/>
              <a:ext cx="327661" cy="32766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ja-JP" altLang="en-US"/>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grpSp>
      <p:pic>
        <p:nvPicPr>
          <p:cNvPr id="3" name="傘をさして">
            <a:hlinkClick r:id="" action="ppaction://media"/>
            <a:extLst>
              <a:ext uri="{FF2B5EF4-FFF2-40B4-BE49-F238E27FC236}">
                <a16:creationId xmlns:a16="http://schemas.microsoft.com/office/drawing/2014/main" id="{231E704E-7D7D-056B-D389-62A27B1DCCD0}"/>
              </a:ext>
            </a:extLst>
          </p:cNvPr>
          <p:cNvPicPr>
            <a:picLocks noChangeAspect="1"/>
          </p:cNvPicPr>
          <p:nvPr>
            <a:audioFile r:link="rId4"/>
            <p:extLst>
              <p:ext uri="{DAA4B4D4-6D71-4841-9C94-3DE7FCFB9230}">
                <p14:media xmlns:p14="http://schemas.microsoft.com/office/powerpoint/2010/main" r:embed="rId3">
                  <p14:fade out="13250"/>
                </p14:media>
              </p:ext>
            </p:extLst>
          </p:nvPr>
        </p:nvPicPr>
        <p:blipFill>
          <a:blip r:embed="rId18"/>
          <a:stretch>
            <a:fillRect/>
          </a:stretch>
        </p:blipFill>
        <p:spPr>
          <a:xfrm>
            <a:off x="-5638800" y="4686300"/>
            <a:ext cx="406400" cy="406400"/>
          </a:xfrm>
          <a:prstGeom prst="rect">
            <a:avLst/>
          </a:prstGeom>
        </p:spPr>
      </p:pic>
      <p:sp>
        <p:nvSpPr>
          <p:cNvPr id="40" name="TextBox 28">
            <a:extLst>
              <a:ext uri="{FF2B5EF4-FFF2-40B4-BE49-F238E27FC236}">
                <a16:creationId xmlns:a16="http://schemas.microsoft.com/office/drawing/2014/main" id="{824C8A0E-78FE-3A28-3B62-E309DF872A94}"/>
              </a:ext>
            </a:extLst>
          </p:cNvPr>
          <p:cNvSpPr txBox="1"/>
          <p:nvPr/>
        </p:nvSpPr>
        <p:spPr>
          <a:xfrm>
            <a:off x="3048000" y="-8894116"/>
            <a:ext cx="11216880" cy="8617744"/>
          </a:xfrm>
          <a:prstGeom prst="rect">
            <a:avLst/>
          </a:prstGeom>
        </p:spPr>
        <p:txBody>
          <a:bodyPr wrap="square" lIns="0" tIns="0" rIns="0" bIns="0" rtlCol="0" anchor="t">
            <a:spAutoFit/>
          </a:bodyPr>
          <a:lstStyle/>
          <a:p>
            <a:pPr algn="ctr">
              <a:lnSpc>
                <a:spcPts val="5600"/>
              </a:lnSpc>
              <a:spcBef>
                <a:spcPct val="0"/>
              </a:spcBef>
            </a:pPr>
            <a:r>
              <a:rPr lang="ja-JP" altLang="en-US" sz="5400" b="1" dirty="0">
                <a:solidFill>
                  <a:srgbClr val="FFFFFF"/>
                </a:solidFill>
                <a:latin typeface="+mn-ea"/>
              </a:rPr>
              <a:t>協賛</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a:p>
            <a:pPr algn="ctr">
              <a:lnSpc>
                <a:spcPts val="5600"/>
              </a:lnSpc>
              <a:spcBef>
                <a:spcPct val="0"/>
              </a:spcBef>
            </a:pPr>
            <a:r>
              <a:rPr lang="ja-JP" altLang="en-US" sz="5400" b="1" dirty="0">
                <a:solidFill>
                  <a:srgbClr val="FFFFFF"/>
                </a:solidFill>
                <a:latin typeface="+mn-ea"/>
              </a:rPr>
              <a:t>株式会社エヌ・テイ・エス</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a:p>
            <a:pPr algn="ctr">
              <a:lnSpc>
                <a:spcPts val="5600"/>
              </a:lnSpc>
              <a:spcBef>
                <a:spcPct val="0"/>
              </a:spcBef>
            </a:pPr>
            <a:r>
              <a:rPr lang="ja-JP" altLang="en-US" sz="5400" b="1" dirty="0">
                <a:solidFill>
                  <a:srgbClr val="FFFFFF"/>
                </a:solidFill>
                <a:latin typeface="+mn-ea"/>
              </a:rPr>
              <a:t>株式会社</a:t>
            </a:r>
            <a:r>
              <a:rPr lang="en-US" altLang="ja-JP" sz="5400" b="1" dirty="0">
                <a:solidFill>
                  <a:srgbClr val="FFFFFF"/>
                </a:solidFill>
                <a:latin typeface="+mn-ea"/>
              </a:rPr>
              <a:t>K</a:t>
            </a:r>
            <a:r>
              <a:rPr lang="ja-JP" altLang="en-US" sz="5400" b="1" dirty="0">
                <a:solidFill>
                  <a:srgbClr val="FFFFFF"/>
                </a:solidFill>
                <a:latin typeface="+mn-ea"/>
              </a:rPr>
              <a:t>システムソリューション</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a:p>
            <a:pPr algn="ctr">
              <a:lnSpc>
                <a:spcPts val="5600"/>
              </a:lnSpc>
              <a:spcBef>
                <a:spcPct val="0"/>
              </a:spcBef>
            </a:pPr>
            <a:r>
              <a:rPr lang="ja-JP" altLang="en-US" sz="5400" b="1" dirty="0">
                <a:solidFill>
                  <a:srgbClr val="FFFFFF"/>
                </a:solidFill>
                <a:latin typeface="+mn-ea"/>
              </a:rPr>
              <a:t>株式会社シー・イー・エス</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a:p>
            <a:pPr algn="ctr">
              <a:lnSpc>
                <a:spcPts val="5600"/>
              </a:lnSpc>
              <a:spcBef>
                <a:spcPct val="0"/>
              </a:spcBef>
            </a:pPr>
            <a:r>
              <a:rPr lang="ja-JP" altLang="en-US" sz="5400" b="1" dirty="0">
                <a:solidFill>
                  <a:srgbClr val="FFFFFF"/>
                </a:solidFill>
                <a:latin typeface="+mn-ea"/>
              </a:rPr>
              <a:t>株式会社ハウズ・プラン</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a:p>
            <a:pPr algn="ctr">
              <a:lnSpc>
                <a:spcPts val="5600"/>
              </a:lnSpc>
              <a:spcBef>
                <a:spcPct val="0"/>
              </a:spcBef>
            </a:pPr>
            <a:r>
              <a:rPr lang="ja-JP" altLang="en-US" sz="5400" b="1" dirty="0">
                <a:solidFill>
                  <a:srgbClr val="FFFFFF"/>
                </a:solidFill>
                <a:latin typeface="+mn-ea"/>
              </a:rPr>
              <a:t>株式会社ロジック</a:t>
            </a:r>
            <a:endParaRPr lang="en-US" altLang="ja-JP" sz="5400" b="1" dirty="0">
              <a:solidFill>
                <a:srgbClr val="FFFFFF"/>
              </a:solidFill>
              <a:latin typeface="+mn-ea"/>
            </a:endParaRPr>
          </a:p>
          <a:p>
            <a:pPr algn="ctr">
              <a:lnSpc>
                <a:spcPts val="5600"/>
              </a:lnSpc>
              <a:spcBef>
                <a:spcPct val="0"/>
              </a:spcBef>
            </a:pPr>
            <a:endParaRPr lang="en-US" altLang="ja-JP" sz="5400" b="1" dirty="0">
              <a:solidFill>
                <a:srgbClr val="FFFFFF"/>
              </a:solidFill>
              <a:latin typeface="+mn-ea"/>
            </a:endParaRPr>
          </a:p>
        </p:txBody>
      </p:sp>
      <p:sp>
        <p:nvSpPr>
          <p:cNvPr id="28" name="TextBox 28"/>
          <p:cNvSpPr txBox="1"/>
          <p:nvPr/>
        </p:nvSpPr>
        <p:spPr>
          <a:xfrm>
            <a:off x="3330343" y="-12992100"/>
            <a:ext cx="13469184" cy="12208470"/>
          </a:xfrm>
          <a:prstGeom prst="rect">
            <a:avLst/>
          </a:prstGeom>
        </p:spPr>
        <p:txBody>
          <a:bodyPr wrap="square" lIns="0" tIns="0" rIns="0" bIns="0" rtlCol="0" anchor="t">
            <a:spAutoFit/>
          </a:bodyPr>
          <a:lstStyle/>
          <a:p>
            <a:pPr algn="l">
              <a:lnSpc>
                <a:spcPts val="5600"/>
              </a:lnSpc>
              <a:spcBef>
                <a:spcPct val="0"/>
              </a:spcBef>
            </a:pPr>
            <a:r>
              <a:rPr lang="ja-JP" altLang="en-US" sz="5400" b="1" dirty="0">
                <a:solidFill>
                  <a:srgbClr val="FFFFFF"/>
                </a:solidFill>
                <a:latin typeface="+mn-ea"/>
              </a:rPr>
              <a:t>協力会社</a:t>
            </a:r>
            <a:r>
              <a:rPr lang="en-US" altLang="ja-JP" sz="5400" b="1" dirty="0">
                <a:solidFill>
                  <a:srgbClr val="FFFFFF"/>
                </a:solidFill>
                <a:latin typeface="+mn-ea"/>
              </a:rPr>
              <a:t>						SE</a:t>
            </a:r>
            <a:r>
              <a:rPr lang="ja-JP" altLang="en-US" sz="5400" b="1" dirty="0">
                <a:solidFill>
                  <a:srgbClr val="FFFFFF"/>
                </a:solidFill>
                <a:latin typeface="+mn-ea"/>
              </a:rPr>
              <a:t>プラス</a:t>
            </a:r>
            <a:endParaRPr lang="en-US" altLang="ja-JP" sz="5400" b="1" dirty="0">
              <a:solidFill>
                <a:srgbClr val="FFFFFF"/>
              </a:solidFill>
              <a:latin typeface="+mn-ea"/>
            </a:endParaRPr>
          </a:p>
          <a:p>
            <a:pPr algn="l">
              <a:lnSpc>
                <a:spcPts val="5600"/>
              </a:lnSpc>
              <a:spcBef>
                <a:spcPct val="0"/>
              </a:spcBef>
            </a:pPr>
            <a:endParaRPr lang="en-US" altLang="ja-JP"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総監督</a:t>
            </a:r>
            <a:r>
              <a:rPr lang="en-US" altLang="ja-JP" sz="5400" b="1" dirty="0">
                <a:solidFill>
                  <a:srgbClr val="FFFFFF"/>
                </a:solidFill>
                <a:latin typeface="+mn-ea"/>
              </a:rPr>
              <a:t>							</a:t>
            </a:r>
            <a:r>
              <a:rPr lang="ja-JP" altLang="en-US" sz="5400" b="1" dirty="0">
                <a:solidFill>
                  <a:srgbClr val="FFFFFF"/>
                </a:solidFill>
                <a:latin typeface="+mn-ea"/>
              </a:rPr>
              <a:t>一戸講師</a:t>
            </a:r>
            <a:endParaRPr lang="en-US" altLang="ja-JP" sz="5400" b="1" dirty="0">
              <a:solidFill>
                <a:srgbClr val="FFFFFF"/>
              </a:solidFill>
              <a:latin typeface="+mn-ea"/>
            </a:endParaRPr>
          </a:p>
          <a:p>
            <a:pPr algn="l">
              <a:lnSpc>
                <a:spcPts val="5600"/>
              </a:lnSpc>
              <a:spcBef>
                <a:spcPct val="0"/>
              </a:spcBef>
            </a:pPr>
            <a:endParaRPr lang="en-US" altLang="ja-JP"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協力講師</a:t>
            </a:r>
            <a:r>
              <a:rPr lang="en-US" altLang="ja-JP" sz="5400" b="1" dirty="0">
                <a:solidFill>
                  <a:srgbClr val="FFFFFF"/>
                </a:solidFill>
                <a:latin typeface="+mn-ea"/>
              </a:rPr>
              <a:t>						</a:t>
            </a:r>
            <a:r>
              <a:rPr lang="ja-JP" altLang="en-US" sz="5400" b="1" dirty="0">
                <a:solidFill>
                  <a:srgbClr val="FFFFFF"/>
                </a:solidFill>
                <a:latin typeface="+mn-ea"/>
              </a:rPr>
              <a:t>矢澤講師</a:t>
            </a:r>
            <a:endParaRPr lang="en-US" altLang="ja-JP" sz="5400" b="1" dirty="0">
              <a:solidFill>
                <a:srgbClr val="FFFFFF"/>
              </a:solidFill>
              <a:latin typeface="+mn-ea"/>
            </a:endParaRPr>
          </a:p>
          <a:p>
            <a:pPr algn="l">
              <a:lnSpc>
                <a:spcPts val="5600"/>
              </a:lnSpc>
              <a:spcBef>
                <a:spcPct val="0"/>
              </a:spcBef>
            </a:pPr>
            <a:r>
              <a:rPr lang="en-US" altLang="ja-JP" sz="5400" b="1" dirty="0">
                <a:solidFill>
                  <a:srgbClr val="FFFFFF"/>
                </a:solidFill>
                <a:latin typeface="+mn-ea"/>
              </a:rPr>
              <a:t>									</a:t>
            </a:r>
            <a:r>
              <a:rPr lang="ja-JP" altLang="en-US" sz="5400" b="1" dirty="0">
                <a:solidFill>
                  <a:srgbClr val="FFFFFF"/>
                </a:solidFill>
                <a:latin typeface="+mn-ea"/>
              </a:rPr>
              <a:t>冨原講師</a:t>
            </a:r>
            <a:endParaRPr lang="en-US" altLang="ja-JP" sz="5400" b="1" dirty="0">
              <a:solidFill>
                <a:srgbClr val="FFFFFF"/>
              </a:solidFill>
              <a:latin typeface="+mn-ea"/>
            </a:endParaRPr>
          </a:p>
          <a:p>
            <a:pPr algn="l">
              <a:lnSpc>
                <a:spcPts val="5600"/>
              </a:lnSpc>
              <a:spcBef>
                <a:spcPct val="0"/>
              </a:spcBef>
            </a:pPr>
            <a:endParaRPr lang="en-US"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リーダー　</a:t>
            </a:r>
            <a:r>
              <a:rPr lang="en-US" altLang="ja-JP" sz="5400" b="1" dirty="0">
                <a:solidFill>
                  <a:srgbClr val="FFFFFF"/>
                </a:solidFill>
                <a:latin typeface="+mn-ea"/>
              </a:rPr>
              <a:t>						</a:t>
            </a:r>
            <a:r>
              <a:rPr lang="ja-JP" altLang="en-US" sz="5400" b="1" dirty="0">
                <a:solidFill>
                  <a:srgbClr val="FFFFFF"/>
                </a:solidFill>
                <a:latin typeface="+mn-ea"/>
              </a:rPr>
              <a:t>松川太陽</a:t>
            </a:r>
            <a:endParaRPr lang="en-US" altLang="ja-JP" sz="5400" b="1" dirty="0">
              <a:solidFill>
                <a:srgbClr val="FFFFFF"/>
              </a:solidFill>
              <a:latin typeface="+mn-ea"/>
            </a:endParaRPr>
          </a:p>
          <a:p>
            <a:pPr algn="l">
              <a:lnSpc>
                <a:spcPts val="5600"/>
              </a:lnSpc>
              <a:spcBef>
                <a:spcPct val="0"/>
              </a:spcBef>
            </a:pPr>
            <a:endParaRPr lang="en-US"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サブリーダー兼機能担当</a:t>
            </a:r>
            <a:r>
              <a:rPr lang="en-US" altLang="ja-JP" sz="5400" b="1" dirty="0">
                <a:solidFill>
                  <a:srgbClr val="FFFFFF"/>
                </a:solidFill>
                <a:latin typeface="+mn-ea"/>
              </a:rPr>
              <a:t>		</a:t>
            </a:r>
            <a:r>
              <a:rPr lang="ja-JP" altLang="en-US" sz="5400" b="1" dirty="0">
                <a:solidFill>
                  <a:srgbClr val="FFFFFF"/>
                </a:solidFill>
                <a:latin typeface="+mn-ea"/>
              </a:rPr>
              <a:t>石沢耶文</a:t>
            </a:r>
            <a:endParaRPr lang="en-US" altLang="ja-JP" sz="5400" b="1" dirty="0">
              <a:solidFill>
                <a:srgbClr val="FFFFFF"/>
              </a:solidFill>
              <a:latin typeface="+mn-ea"/>
            </a:endParaRPr>
          </a:p>
          <a:p>
            <a:pPr algn="l">
              <a:lnSpc>
                <a:spcPts val="5600"/>
              </a:lnSpc>
              <a:spcBef>
                <a:spcPct val="0"/>
              </a:spcBef>
            </a:pPr>
            <a:endParaRPr lang="en-US" sz="5400" b="1" dirty="0">
              <a:solidFill>
                <a:srgbClr val="FFFFFF"/>
              </a:solidFill>
              <a:latin typeface="+mn-ea"/>
            </a:endParaRPr>
          </a:p>
          <a:p>
            <a:pPr algn="l">
              <a:lnSpc>
                <a:spcPts val="5600"/>
              </a:lnSpc>
              <a:spcBef>
                <a:spcPct val="0"/>
              </a:spcBef>
            </a:pPr>
            <a:r>
              <a:rPr lang="en-US" altLang="ja-JP" sz="5400" b="1" dirty="0">
                <a:solidFill>
                  <a:srgbClr val="FFFFFF"/>
                </a:solidFill>
                <a:latin typeface="+mn-ea"/>
              </a:rPr>
              <a:t>DB</a:t>
            </a:r>
            <a:r>
              <a:rPr lang="ja-JP" altLang="en-US" sz="5400" b="1" dirty="0">
                <a:solidFill>
                  <a:srgbClr val="FFFFFF"/>
                </a:solidFill>
                <a:latin typeface="+mn-ea"/>
              </a:rPr>
              <a:t>担当</a:t>
            </a:r>
            <a:r>
              <a:rPr lang="en-US" altLang="ja-JP" sz="5400" b="1" dirty="0">
                <a:solidFill>
                  <a:srgbClr val="FFFFFF"/>
                </a:solidFill>
                <a:latin typeface="+mn-ea"/>
              </a:rPr>
              <a:t>							</a:t>
            </a:r>
            <a:r>
              <a:rPr lang="ja-JP" altLang="en-US" sz="5400" b="1" dirty="0">
                <a:solidFill>
                  <a:srgbClr val="FFFFFF"/>
                </a:solidFill>
                <a:latin typeface="+mn-ea"/>
              </a:rPr>
              <a:t>日下翔太</a:t>
            </a:r>
            <a:endParaRPr lang="en-US" altLang="ja-JP" sz="5400" b="1" dirty="0">
              <a:solidFill>
                <a:srgbClr val="FFFFFF"/>
              </a:solidFill>
              <a:latin typeface="+mn-ea"/>
            </a:endParaRPr>
          </a:p>
          <a:p>
            <a:pPr algn="l">
              <a:lnSpc>
                <a:spcPts val="5600"/>
              </a:lnSpc>
              <a:spcBef>
                <a:spcPct val="0"/>
              </a:spcBef>
            </a:pPr>
            <a:endParaRPr lang="en-US" altLang="ja-JP"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品質管理担当</a:t>
            </a:r>
            <a:r>
              <a:rPr lang="en-US" altLang="ja-JP" sz="5400" b="1" dirty="0">
                <a:solidFill>
                  <a:srgbClr val="FFFFFF"/>
                </a:solidFill>
                <a:latin typeface="+mn-ea"/>
              </a:rPr>
              <a:t>					</a:t>
            </a:r>
            <a:r>
              <a:rPr lang="ja-JP" altLang="en-US" sz="5400" b="1" dirty="0">
                <a:solidFill>
                  <a:srgbClr val="FFFFFF"/>
                </a:solidFill>
                <a:latin typeface="+mn-ea"/>
              </a:rPr>
              <a:t>山本彩人</a:t>
            </a:r>
            <a:endParaRPr lang="en-US" altLang="ja-JP" sz="5400" b="1" dirty="0">
              <a:solidFill>
                <a:srgbClr val="FFFFFF"/>
              </a:solidFill>
              <a:latin typeface="+mn-ea"/>
            </a:endParaRPr>
          </a:p>
          <a:p>
            <a:pPr algn="l">
              <a:lnSpc>
                <a:spcPts val="5600"/>
              </a:lnSpc>
              <a:spcBef>
                <a:spcPct val="0"/>
              </a:spcBef>
            </a:pPr>
            <a:endParaRPr lang="en-US" altLang="ja-JP" sz="5400" b="1" dirty="0">
              <a:solidFill>
                <a:srgbClr val="FFFFFF"/>
              </a:solidFill>
              <a:latin typeface="+mn-ea"/>
            </a:endParaRPr>
          </a:p>
          <a:p>
            <a:pPr algn="l">
              <a:lnSpc>
                <a:spcPts val="5600"/>
              </a:lnSpc>
              <a:spcBef>
                <a:spcPct val="0"/>
              </a:spcBef>
            </a:pPr>
            <a:r>
              <a:rPr lang="ja-JP" altLang="en-US" sz="5400" b="1" dirty="0">
                <a:solidFill>
                  <a:srgbClr val="FFFFFF"/>
                </a:solidFill>
                <a:latin typeface="+mn-ea"/>
              </a:rPr>
              <a:t>機能担当</a:t>
            </a:r>
            <a:r>
              <a:rPr lang="en-US" altLang="ja-JP" sz="5400" b="1" dirty="0">
                <a:solidFill>
                  <a:srgbClr val="FFFFFF"/>
                </a:solidFill>
                <a:latin typeface="+mn-ea"/>
              </a:rPr>
              <a:t>						</a:t>
            </a:r>
            <a:r>
              <a:rPr lang="ja-JP" altLang="en-US" sz="5400" b="1" dirty="0">
                <a:solidFill>
                  <a:srgbClr val="FFFFFF"/>
                </a:solidFill>
                <a:latin typeface="+mn-ea"/>
              </a:rPr>
              <a:t>野中ゆずは</a:t>
            </a:r>
            <a:endParaRPr lang="en-US" altLang="ja-JP" sz="5400" b="1" dirty="0">
              <a:solidFill>
                <a:srgbClr val="FFFFFF"/>
              </a:solidFill>
              <a:latin typeface="+mn-ea"/>
            </a:endParaRPr>
          </a:p>
          <a:p>
            <a:pPr algn="l">
              <a:lnSpc>
                <a:spcPts val="5600"/>
              </a:lnSpc>
              <a:spcBef>
                <a:spcPct val="0"/>
              </a:spcBef>
            </a:pPr>
            <a:r>
              <a:rPr lang="en-US" altLang="ja-JP" sz="5400" b="1" dirty="0">
                <a:solidFill>
                  <a:srgbClr val="FFFFFF"/>
                </a:solidFill>
                <a:latin typeface="+mn-ea"/>
              </a:rPr>
              <a:t>									</a:t>
            </a:r>
            <a:r>
              <a:rPr lang="ja-JP" altLang="en-US" sz="5400" b="1" dirty="0">
                <a:solidFill>
                  <a:srgbClr val="FFFFFF"/>
                </a:solidFill>
                <a:latin typeface="+mn-ea"/>
              </a:rPr>
              <a:t>森井あかり</a:t>
            </a:r>
            <a:r>
              <a:rPr lang="en-US" altLang="ja-JP" sz="5400" b="1" dirty="0">
                <a:solidFill>
                  <a:srgbClr val="FFFFFF"/>
                </a:solidFill>
                <a:latin typeface="+mn-ea"/>
              </a:rPr>
              <a:t>	</a:t>
            </a:r>
            <a:endParaRPr lang="en-US" sz="5400" b="1" dirty="0">
              <a:solidFill>
                <a:srgbClr val="FFFFFF"/>
              </a:solidFill>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mediacall" presetSubtype="0" fill="hold" nodeType="withEffect">
                                  <p:stCondLst>
                                    <p:cond delay="0"/>
                                  </p:stCondLst>
                                  <p:childTnLst>
                                    <p:cmd type="call" cmd="playFrom(0.0)">
                                      <p:cBhvr>
                                        <p:cTn id="8" dur="14500"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7000" fill="hold"/>
                                        <p:tgtEl>
                                          <p:spTgt spid="28"/>
                                        </p:tgtEl>
                                        <p:attrNameLst>
                                          <p:attrName>ppt_x</p:attrName>
                                        </p:attrNameLst>
                                      </p:cBhvr>
                                      <p:tavLst>
                                        <p:tav tm="0">
                                          <p:val>
                                            <p:strVal val="#ppt_x"/>
                                          </p:val>
                                        </p:tav>
                                        <p:tav tm="100000">
                                          <p:val>
                                            <p:strVal val="#ppt_x"/>
                                          </p:val>
                                        </p:tav>
                                      </p:tavLst>
                                    </p:anim>
                                    <p:anim calcmode="lin" valueType="num">
                                      <p:cBhvr additive="base">
                                        <p:cTn id="14" dur="7000" fill="hold"/>
                                        <p:tgtEl>
                                          <p:spTgt spid="28"/>
                                        </p:tgtEl>
                                        <p:attrNameLst>
                                          <p:attrName>ppt_y</p:attrName>
                                        </p:attrNameLst>
                                      </p:cBhvr>
                                      <p:tavLst>
                                        <p:tav tm="0">
                                          <p:val>
                                            <p:strVal val="1+#ppt_h/2"/>
                                          </p:val>
                                        </p:tav>
                                        <p:tav tm="100000">
                                          <p:val>
                                            <p:strVal val="#ppt_y"/>
                                          </p:val>
                                        </p:tav>
                                      </p:tavLst>
                                    </p:anim>
                                  </p:childTnLst>
                                </p:cTn>
                              </p:par>
                            </p:childTnLst>
                          </p:cTn>
                        </p:par>
                        <p:par>
                          <p:cTn id="15" fill="hold">
                            <p:stCondLst>
                              <p:cond delay="7000"/>
                            </p:stCondLst>
                            <p:childTnLst>
                              <p:par>
                                <p:cTn id="16" presetID="2" presetClass="entr" presetSubtype="4"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000" fill="hold"/>
                                        <p:tgtEl>
                                          <p:spTgt spid="40"/>
                                        </p:tgtEl>
                                        <p:attrNameLst>
                                          <p:attrName>ppt_x</p:attrName>
                                        </p:attrNameLst>
                                      </p:cBhvr>
                                      <p:tavLst>
                                        <p:tav tm="0">
                                          <p:val>
                                            <p:strVal val="#ppt_x"/>
                                          </p:val>
                                        </p:tav>
                                        <p:tav tm="100000">
                                          <p:val>
                                            <p:strVal val="#ppt_x"/>
                                          </p:val>
                                        </p:tav>
                                      </p:tavLst>
                                    </p:anim>
                                    <p:anim calcmode="lin" valueType="num">
                                      <p:cBhvr additive="base">
                                        <p:cTn id="19" dur="7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20" repeatCount="indefinite" fill="hold" display="0">
                  <p:stCondLst>
                    <p:cond delay="indefinite"/>
                  </p:stCondLst>
                  <p:endCondLst>
                    <p:cond evt="onStopAudio" delay="0">
                      <p:tgtEl>
                        <p:sldTgt/>
                      </p:tgtEl>
                    </p:cond>
                  </p:endCondLst>
                </p:cTn>
                <p:tgtEl>
                  <p:spTgt spid="3"/>
                </p:tgtEl>
              </p:cMediaNode>
            </p:audio>
            <p:video>
              <p:cMediaNode vol="80000">
                <p:cTn id="21" fill="hold" display="0">
                  <p:stCondLst>
                    <p:cond delay="indefinite"/>
                  </p:stCondLst>
                </p:cTn>
                <p:tgtEl>
                  <p:spTgt spid="5"/>
                </p:tgtEl>
              </p:cMediaNode>
            </p:video>
          </p:childTnLst>
        </p:cTn>
      </p:par>
    </p:tnLst>
    <p:bldLst>
      <p:bldP spid="40"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 name="Freeform 2"/>
          <p:cNvSpPr/>
          <p:nvPr/>
        </p:nvSpPr>
        <p:spPr>
          <a:xfrm>
            <a:off x="14369146" y="1350705"/>
            <a:ext cx="525093" cy="525093"/>
          </a:xfrm>
          <a:custGeom>
            <a:avLst/>
            <a:gdLst/>
            <a:ahLst/>
            <a:cxnLst/>
            <a:rect l="l" t="t" r="r" b="b"/>
            <a:pathLst>
              <a:path w="525093" h="525093">
                <a:moveTo>
                  <a:pt x="0" y="0"/>
                </a:moveTo>
                <a:lnTo>
                  <a:pt x="525093" y="0"/>
                </a:lnTo>
                <a:lnTo>
                  <a:pt x="525093" y="525092"/>
                </a:lnTo>
                <a:lnTo>
                  <a:pt x="0" y="5250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 name="Freeform 3"/>
          <p:cNvSpPr/>
          <p:nvPr/>
        </p:nvSpPr>
        <p:spPr>
          <a:xfrm>
            <a:off x="15192447" y="1311066"/>
            <a:ext cx="512366" cy="564732"/>
          </a:xfrm>
          <a:custGeom>
            <a:avLst/>
            <a:gdLst/>
            <a:ahLst/>
            <a:cxnLst/>
            <a:rect l="l" t="t" r="r" b="b"/>
            <a:pathLst>
              <a:path w="512366" h="564732">
                <a:moveTo>
                  <a:pt x="0" y="0"/>
                </a:moveTo>
                <a:lnTo>
                  <a:pt x="512365" y="0"/>
                </a:lnTo>
                <a:lnTo>
                  <a:pt x="512365" y="564731"/>
                </a:lnTo>
                <a:lnTo>
                  <a:pt x="0" y="564731"/>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5" name="TextBox 5"/>
          <p:cNvSpPr txBox="1"/>
          <p:nvPr/>
        </p:nvSpPr>
        <p:spPr>
          <a:xfrm>
            <a:off x="1834298" y="1349734"/>
            <a:ext cx="4338347" cy="439770"/>
          </a:xfrm>
          <a:prstGeom prst="rect">
            <a:avLst/>
          </a:prstGeom>
        </p:spPr>
        <p:txBody>
          <a:bodyPr lIns="0" tIns="0" rIns="0" bIns="0" rtlCol="0" anchor="t">
            <a:spAutoFit/>
          </a:bodyPr>
          <a:lstStyle/>
          <a:p>
            <a:pPr algn="l">
              <a:lnSpc>
                <a:spcPts val="3653"/>
              </a:lnSpc>
            </a:pPr>
            <a:r>
              <a:rPr lang="en-US" sz="2609" b="1" dirty="0" err="1">
                <a:solidFill>
                  <a:srgbClr val="FFFFFF"/>
                </a:solidFill>
                <a:latin typeface="Montserrat"/>
              </a:rPr>
              <a:t>YuTrip</a:t>
            </a:r>
            <a:endParaRPr lang="en-US" sz="2609" b="1" dirty="0">
              <a:solidFill>
                <a:srgbClr val="FFFFFF"/>
              </a:solidFill>
              <a:latin typeface="Montserrat"/>
            </a:endParaRPr>
          </a:p>
        </p:txBody>
      </p:sp>
      <p:sp>
        <p:nvSpPr>
          <p:cNvPr id="6" name="TextBox 6"/>
          <p:cNvSpPr txBox="1"/>
          <p:nvPr/>
        </p:nvSpPr>
        <p:spPr>
          <a:xfrm>
            <a:off x="3886200" y="3390900"/>
            <a:ext cx="9738286" cy="3619517"/>
          </a:xfrm>
          <a:prstGeom prst="rect">
            <a:avLst/>
          </a:prstGeom>
        </p:spPr>
        <p:txBody>
          <a:bodyPr wrap="square" lIns="0" tIns="0" rIns="0" bIns="0" rtlCol="0" anchor="t">
            <a:spAutoFit/>
          </a:bodyPr>
          <a:lstStyle/>
          <a:p>
            <a:pPr algn="ctr">
              <a:lnSpc>
                <a:spcPts val="32423"/>
              </a:lnSpc>
            </a:pPr>
            <a:r>
              <a:rPr lang="en-US" altLang="ja-JP" sz="23159" dirty="0">
                <a:solidFill>
                  <a:srgbClr val="CF0001"/>
                </a:solidFill>
                <a:latin typeface="Bebas Neue Bold"/>
              </a:rPr>
              <a:t>WATCH</a:t>
            </a:r>
            <a:r>
              <a:rPr lang="en-US" sz="23159" dirty="0">
                <a:solidFill>
                  <a:srgbClr val="CF0001"/>
                </a:solidFill>
                <a:latin typeface="Bebas Neue Bold"/>
              </a:rPr>
              <a:t>ING</a:t>
            </a:r>
          </a:p>
        </p:txBody>
      </p:sp>
      <p:sp>
        <p:nvSpPr>
          <p:cNvPr id="11" name="TextBox 11"/>
          <p:cNvSpPr txBox="1"/>
          <p:nvPr/>
        </p:nvSpPr>
        <p:spPr>
          <a:xfrm>
            <a:off x="7327383" y="1722735"/>
            <a:ext cx="3421269" cy="1228814"/>
          </a:xfrm>
          <a:prstGeom prst="rect">
            <a:avLst/>
          </a:prstGeom>
        </p:spPr>
        <p:txBody>
          <a:bodyPr lIns="0" tIns="0" rIns="0" bIns="0" rtlCol="0" anchor="t">
            <a:spAutoFit/>
          </a:bodyPr>
          <a:lstStyle/>
          <a:p>
            <a:pPr algn="ctr">
              <a:lnSpc>
                <a:spcPts val="10189"/>
              </a:lnSpc>
            </a:pPr>
            <a:r>
              <a:rPr lang="en-US" sz="7278" dirty="0">
                <a:solidFill>
                  <a:srgbClr val="FFFFFF"/>
                </a:solidFill>
                <a:latin typeface="Bebas Neue Bold"/>
              </a:rPr>
              <a:t>thanks for</a:t>
            </a:r>
          </a:p>
        </p:txBody>
      </p:sp>
      <p:grpSp>
        <p:nvGrpSpPr>
          <p:cNvPr id="23" name="グループ化 22">
            <a:extLst>
              <a:ext uri="{FF2B5EF4-FFF2-40B4-BE49-F238E27FC236}">
                <a16:creationId xmlns:a16="http://schemas.microsoft.com/office/drawing/2014/main" id="{BB9DAB25-91AA-958A-EC05-A5EA361C9752}"/>
              </a:ext>
            </a:extLst>
          </p:cNvPr>
          <p:cNvGrpSpPr/>
          <p:nvPr/>
        </p:nvGrpSpPr>
        <p:grpSpPr>
          <a:xfrm>
            <a:off x="7620000" y="6906368"/>
            <a:ext cx="2597830" cy="821627"/>
            <a:chOff x="7620000" y="6906368"/>
            <a:chExt cx="2597830" cy="821627"/>
          </a:xfrm>
        </p:grpSpPr>
        <p:grpSp>
          <p:nvGrpSpPr>
            <p:cNvPr id="7" name="Group 7"/>
            <p:cNvGrpSpPr/>
            <p:nvPr/>
          </p:nvGrpSpPr>
          <p:grpSpPr>
            <a:xfrm>
              <a:off x="7620000" y="6906368"/>
              <a:ext cx="2597830" cy="821627"/>
              <a:chOff x="0" y="0"/>
              <a:chExt cx="857147" cy="271094"/>
            </a:xfrm>
          </p:grpSpPr>
          <p:sp>
            <p:nvSpPr>
              <p:cNvPr id="8" name="Freeform 8"/>
              <p:cNvSpPr/>
              <p:nvPr/>
            </p:nvSpPr>
            <p:spPr>
              <a:xfrm>
                <a:off x="0" y="0"/>
                <a:ext cx="857147" cy="271094"/>
              </a:xfrm>
              <a:custGeom>
                <a:avLst/>
                <a:gdLst/>
                <a:ahLst/>
                <a:cxnLst/>
                <a:rect l="l" t="t" r="r" b="b"/>
                <a:pathLst>
                  <a:path w="857147" h="271094">
                    <a:moveTo>
                      <a:pt x="89404" y="0"/>
                    </a:moveTo>
                    <a:lnTo>
                      <a:pt x="767743" y="0"/>
                    </a:lnTo>
                    <a:cubicBezTo>
                      <a:pt x="791455" y="0"/>
                      <a:pt x="814195" y="9419"/>
                      <a:pt x="830961" y="26186"/>
                    </a:cubicBezTo>
                    <a:cubicBezTo>
                      <a:pt x="847728" y="42953"/>
                      <a:pt x="857147" y="65693"/>
                      <a:pt x="857147" y="89404"/>
                    </a:cubicBezTo>
                    <a:lnTo>
                      <a:pt x="857147" y="181689"/>
                    </a:lnTo>
                    <a:cubicBezTo>
                      <a:pt x="857147" y="205401"/>
                      <a:pt x="847728" y="228141"/>
                      <a:pt x="830961" y="244908"/>
                    </a:cubicBezTo>
                    <a:cubicBezTo>
                      <a:pt x="814195" y="261674"/>
                      <a:pt x="791455" y="271094"/>
                      <a:pt x="767743" y="271094"/>
                    </a:cubicBezTo>
                    <a:lnTo>
                      <a:pt x="89404" y="271094"/>
                    </a:lnTo>
                    <a:cubicBezTo>
                      <a:pt x="65693" y="271094"/>
                      <a:pt x="42953" y="261674"/>
                      <a:pt x="26186" y="244908"/>
                    </a:cubicBezTo>
                    <a:cubicBezTo>
                      <a:pt x="9419" y="228141"/>
                      <a:pt x="0" y="205401"/>
                      <a:pt x="0" y="181689"/>
                    </a:cubicBezTo>
                    <a:lnTo>
                      <a:pt x="0" y="89404"/>
                    </a:lnTo>
                    <a:cubicBezTo>
                      <a:pt x="0" y="65693"/>
                      <a:pt x="9419" y="42953"/>
                      <a:pt x="26186" y="26186"/>
                    </a:cubicBezTo>
                    <a:cubicBezTo>
                      <a:pt x="42953" y="9419"/>
                      <a:pt x="65693" y="0"/>
                      <a:pt x="89404" y="0"/>
                    </a:cubicBezTo>
                    <a:close/>
                  </a:path>
                </a:pathLst>
              </a:custGeom>
              <a:solidFill>
                <a:srgbClr val="FFFFFF"/>
              </a:solidFill>
            </p:spPr>
            <p:txBody>
              <a:bodyPr/>
              <a:lstStyle/>
              <a:p>
                <a:endParaRPr lang="ja-JP" altLang="en-US"/>
              </a:p>
            </p:txBody>
          </p:sp>
          <p:sp>
            <p:nvSpPr>
              <p:cNvPr id="9" name="TextBox 9"/>
              <p:cNvSpPr txBox="1"/>
              <p:nvPr/>
            </p:nvSpPr>
            <p:spPr>
              <a:xfrm>
                <a:off x="0" y="-38100"/>
                <a:ext cx="857147" cy="30919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262659" y="7090012"/>
              <a:ext cx="310222" cy="394958"/>
            </a:xfrm>
            <a:custGeom>
              <a:avLst/>
              <a:gdLst/>
              <a:ahLst/>
              <a:cxnLst/>
              <a:rect l="l" t="t" r="r" b="b"/>
              <a:pathLst>
                <a:path w="310222" h="394958">
                  <a:moveTo>
                    <a:pt x="0" y="0"/>
                  </a:moveTo>
                  <a:lnTo>
                    <a:pt x="310222" y="0"/>
                  </a:lnTo>
                  <a:lnTo>
                    <a:pt x="310222" y="394959"/>
                  </a:lnTo>
                  <a:lnTo>
                    <a:pt x="0" y="3949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12" name="TextBox 12"/>
            <p:cNvSpPr txBox="1"/>
            <p:nvPr/>
          </p:nvSpPr>
          <p:spPr>
            <a:xfrm>
              <a:off x="8697120" y="7018112"/>
              <a:ext cx="893761" cy="466859"/>
            </a:xfrm>
            <a:prstGeom prst="rect">
              <a:avLst/>
            </a:prstGeom>
          </p:spPr>
          <p:txBody>
            <a:bodyPr lIns="0" tIns="0" rIns="0" bIns="0" rtlCol="0" anchor="t">
              <a:spAutoFit/>
            </a:bodyPr>
            <a:lstStyle/>
            <a:p>
              <a:pPr algn="l">
                <a:lnSpc>
                  <a:spcPts val="3816"/>
                </a:lnSpc>
              </a:pPr>
              <a:r>
                <a:rPr lang="en-US" sz="2726" dirty="0">
                  <a:solidFill>
                    <a:srgbClr val="252525"/>
                  </a:solidFill>
                  <a:latin typeface="Montserrat Bold"/>
                </a:rPr>
                <a:t>End</a:t>
              </a:r>
            </a:p>
          </p:txBody>
        </p:sp>
      </p:grpSp>
      <p:grpSp>
        <p:nvGrpSpPr>
          <p:cNvPr id="13" name="Group 13"/>
          <p:cNvGrpSpPr/>
          <p:nvPr/>
        </p:nvGrpSpPr>
        <p:grpSpPr>
          <a:xfrm>
            <a:off x="3676172" y="8833511"/>
            <a:ext cx="10935655" cy="124527"/>
            <a:chOff x="0" y="0"/>
            <a:chExt cx="3347798" cy="38122"/>
          </a:xfrm>
        </p:grpSpPr>
        <p:sp>
          <p:nvSpPr>
            <p:cNvPr id="14" name="Freeform 14"/>
            <p:cNvSpPr/>
            <p:nvPr/>
          </p:nvSpPr>
          <p:spPr>
            <a:xfrm>
              <a:off x="0" y="0"/>
              <a:ext cx="3347798" cy="38122"/>
            </a:xfrm>
            <a:custGeom>
              <a:avLst/>
              <a:gdLst/>
              <a:ahLst/>
              <a:cxnLst/>
              <a:rect l="l" t="t" r="r" b="b"/>
              <a:pathLst>
                <a:path w="3347798" h="38122">
                  <a:moveTo>
                    <a:pt x="0" y="0"/>
                  </a:moveTo>
                  <a:lnTo>
                    <a:pt x="3347798" y="0"/>
                  </a:lnTo>
                  <a:lnTo>
                    <a:pt x="3347798" y="38122"/>
                  </a:lnTo>
                  <a:lnTo>
                    <a:pt x="0" y="38122"/>
                  </a:lnTo>
                  <a:close/>
                </a:path>
              </a:pathLst>
            </a:custGeom>
            <a:solidFill>
              <a:srgbClr val="757575"/>
            </a:solidFill>
          </p:spPr>
          <p:txBody>
            <a:bodyPr/>
            <a:lstStyle/>
            <a:p>
              <a:endParaRPr lang="ja-JP" altLang="en-US"/>
            </a:p>
          </p:txBody>
        </p:sp>
        <p:sp>
          <p:nvSpPr>
            <p:cNvPr id="15" name="TextBox 15"/>
            <p:cNvSpPr txBox="1"/>
            <p:nvPr/>
          </p:nvSpPr>
          <p:spPr>
            <a:xfrm>
              <a:off x="0" y="-38100"/>
              <a:ext cx="3347798" cy="76222"/>
            </a:xfrm>
            <a:prstGeom prst="rect">
              <a:avLst/>
            </a:prstGeom>
          </p:spPr>
          <p:txBody>
            <a:bodyPr lIns="50800" tIns="50800" rIns="50800" bIns="50800" rtlCol="0" anchor="ctr"/>
            <a:lstStyle/>
            <a:p>
              <a:pPr algn="ctr">
                <a:lnSpc>
                  <a:spcPts val="2653"/>
                </a:lnSpc>
              </a:pPr>
              <a:endParaRPr/>
            </a:p>
          </p:txBody>
        </p:sp>
      </p:grpSp>
      <p:grpSp>
        <p:nvGrpSpPr>
          <p:cNvPr id="16" name="Group 16"/>
          <p:cNvGrpSpPr/>
          <p:nvPr/>
        </p:nvGrpSpPr>
        <p:grpSpPr>
          <a:xfrm>
            <a:off x="3676172" y="8833511"/>
            <a:ext cx="10723692" cy="124527"/>
            <a:chOff x="0" y="0"/>
            <a:chExt cx="2415936" cy="38122"/>
          </a:xfrm>
        </p:grpSpPr>
        <p:sp>
          <p:nvSpPr>
            <p:cNvPr id="17" name="Freeform 17"/>
            <p:cNvSpPr/>
            <p:nvPr/>
          </p:nvSpPr>
          <p:spPr>
            <a:xfrm>
              <a:off x="0" y="0"/>
              <a:ext cx="2415936" cy="38122"/>
            </a:xfrm>
            <a:custGeom>
              <a:avLst/>
              <a:gdLst/>
              <a:ahLst/>
              <a:cxnLst/>
              <a:rect l="l" t="t" r="r" b="b"/>
              <a:pathLst>
                <a:path w="2415936" h="38122">
                  <a:moveTo>
                    <a:pt x="0" y="0"/>
                  </a:moveTo>
                  <a:lnTo>
                    <a:pt x="2415936" y="0"/>
                  </a:lnTo>
                  <a:lnTo>
                    <a:pt x="2415936" y="38122"/>
                  </a:lnTo>
                  <a:lnTo>
                    <a:pt x="0" y="38122"/>
                  </a:lnTo>
                  <a:close/>
                </a:path>
              </a:pathLst>
            </a:custGeom>
            <a:solidFill>
              <a:srgbClr val="FF0000"/>
            </a:solidFill>
          </p:spPr>
          <p:txBody>
            <a:bodyPr/>
            <a:lstStyle/>
            <a:p>
              <a:endParaRPr lang="ja-JP" altLang="en-US"/>
            </a:p>
          </p:txBody>
        </p:sp>
        <p:sp>
          <p:nvSpPr>
            <p:cNvPr id="18" name="TextBox 18"/>
            <p:cNvSpPr txBox="1"/>
            <p:nvPr/>
          </p:nvSpPr>
          <p:spPr>
            <a:xfrm>
              <a:off x="0" y="-38100"/>
              <a:ext cx="2415936" cy="76222"/>
            </a:xfrm>
            <a:prstGeom prst="rect">
              <a:avLst/>
            </a:prstGeom>
          </p:spPr>
          <p:txBody>
            <a:bodyPr lIns="50800" tIns="50800" rIns="50800" bIns="50800" rtlCol="0" anchor="ctr"/>
            <a:lstStyle/>
            <a:p>
              <a:pPr algn="ctr">
                <a:lnSpc>
                  <a:spcPts val="2653"/>
                </a:lnSpc>
              </a:pPr>
              <a:endParaRPr/>
            </a:p>
          </p:txBody>
        </p:sp>
      </p:grpSp>
      <p:grpSp>
        <p:nvGrpSpPr>
          <p:cNvPr id="19" name="Group 19"/>
          <p:cNvGrpSpPr/>
          <p:nvPr/>
        </p:nvGrpSpPr>
        <p:grpSpPr>
          <a:xfrm>
            <a:off x="14369146" y="8731943"/>
            <a:ext cx="327661" cy="32766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ja-JP" altLang="en-US"/>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pic>
        <p:nvPicPr>
          <p:cNvPr id="22" name="図 21" descr="図形, 円&#10;&#10;自動的に生成された説明">
            <a:extLst>
              <a:ext uri="{FF2B5EF4-FFF2-40B4-BE49-F238E27FC236}">
                <a16:creationId xmlns:a16="http://schemas.microsoft.com/office/drawing/2014/main" id="{7AC9257C-EED1-BC50-0E7E-78C58903736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66049" y="1249583"/>
            <a:ext cx="685259" cy="6876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500" fill="hold"/>
                                        <p:tgtEl>
                                          <p:spTgt spid="6"/>
                                        </p:tgtEl>
                                        <p:attrNameLst>
                                          <p:attrName>ppt_x</p:attrName>
                                        </p:attrNameLst>
                                      </p:cBhvr>
                                      <p:tavLst>
                                        <p:tav tm="0">
                                          <p:val>
                                            <p:strVal val="#ppt_x"/>
                                          </p:val>
                                        </p:tav>
                                        <p:tav tm="100000">
                                          <p:val>
                                            <p:strVal val="#ppt_x"/>
                                          </p:val>
                                        </p:tav>
                                      </p:tavLst>
                                    </p:anim>
                                    <p:anim calcmode="lin" valueType="num">
                                      <p:cBhvr additive="base">
                                        <p:cTn id="14"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nodeType="clickEffect">
                                  <p:stCondLst>
                                    <p:cond delay="0"/>
                                  </p:stCondLst>
                                  <p:childTnLst>
                                    <p:animEffect transition="out" filter="fade">
                                      <p:cBhvr>
                                        <p:cTn id="18" dur="500" tmFilter="0, 0; .2, .5; .8, .5; 1, 0"/>
                                        <p:tgtEl>
                                          <p:spTgt spid="23"/>
                                        </p:tgtEl>
                                      </p:cBhvr>
                                    </p:animEffect>
                                    <p:animScale>
                                      <p:cBhvr>
                                        <p:cTn id="19"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8829109" y="5565280"/>
            <a:ext cx="3802891" cy="729951"/>
            <a:chOff x="0" y="0"/>
            <a:chExt cx="963878" cy="185013"/>
          </a:xfrm>
        </p:grpSpPr>
        <p:sp>
          <p:nvSpPr>
            <p:cNvPr id="10" name="Freeform 10"/>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1" name="TextBox 11"/>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注目ポイント</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533400" y="8763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grpSp>
        <p:nvGrpSpPr>
          <p:cNvPr id="26" name="Group 12">
            <a:extLst>
              <a:ext uri="{FF2B5EF4-FFF2-40B4-BE49-F238E27FC236}">
                <a16:creationId xmlns:a16="http://schemas.microsoft.com/office/drawing/2014/main" id="{D30F7B5D-6633-B726-3F56-F3479E03D807}"/>
              </a:ext>
            </a:extLst>
          </p:cNvPr>
          <p:cNvGrpSpPr/>
          <p:nvPr/>
        </p:nvGrpSpPr>
        <p:grpSpPr>
          <a:xfrm>
            <a:off x="4673231" y="6630673"/>
            <a:ext cx="3802891" cy="729951"/>
            <a:chOff x="0" y="0"/>
            <a:chExt cx="963878" cy="185013"/>
          </a:xfrm>
        </p:grpSpPr>
        <p:sp>
          <p:nvSpPr>
            <p:cNvPr id="27" name="Freeform 13">
              <a:extLst>
                <a:ext uri="{FF2B5EF4-FFF2-40B4-BE49-F238E27FC236}">
                  <a16:creationId xmlns:a16="http://schemas.microsoft.com/office/drawing/2014/main" id="{B1E35280-85DA-3039-FC64-CE1759AA7BB6}"/>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8" name="TextBox 14">
              <a:extLst>
                <a:ext uri="{FF2B5EF4-FFF2-40B4-BE49-F238E27FC236}">
                  <a16:creationId xmlns:a16="http://schemas.microsoft.com/office/drawing/2014/main" id="{06CB8383-9CF9-0232-33D0-0DB7662D3DE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デモンストレーション</a:t>
              </a:r>
              <a:endParaRPr lang="en-US" sz="2400" b="1" dirty="0">
                <a:solidFill>
                  <a:srgbClr val="FFFFFF"/>
                </a:solidFill>
                <a:latin typeface="Montserrat Bold"/>
              </a:endParaRPr>
            </a:p>
          </p:txBody>
        </p:sp>
      </p:gr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#1</a:t>
              </a:r>
            </a:p>
          </p:txBody>
        </p:sp>
      </p:grpSp>
      <p:grpSp>
        <p:nvGrpSpPr>
          <p:cNvPr id="5" name="Group 15">
            <a:extLst>
              <a:ext uri="{FF2B5EF4-FFF2-40B4-BE49-F238E27FC236}">
                <a16:creationId xmlns:a16="http://schemas.microsoft.com/office/drawing/2014/main" id="{429098B4-4DF2-B924-3434-A10B941E8C75}"/>
              </a:ext>
            </a:extLst>
          </p:cNvPr>
          <p:cNvGrpSpPr/>
          <p:nvPr/>
        </p:nvGrpSpPr>
        <p:grpSpPr>
          <a:xfrm>
            <a:off x="8829109" y="6630674"/>
            <a:ext cx="3802891" cy="729951"/>
            <a:chOff x="0" y="0"/>
            <a:chExt cx="963878" cy="185013"/>
          </a:xfrm>
        </p:grpSpPr>
        <p:sp>
          <p:nvSpPr>
            <p:cNvPr id="20" name="Freeform 16">
              <a:extLst>
                <a:ext uri="{FF2B5EF4-FFF2-40B4-BE49-F238E27FC236}">
                  <a16:creationId xmlns:a16="http://schemas.microsoft.com/office/drawing/2014/main" id="{8B094088-71CB-5593-1067-3564A727A607}"/>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2" name="TextBox 17">
              <a:extLst>
                <a:ext uri="{FF2B5EF4-FFF2-40B4-BE49-F238E27FC236}">
                  <a16:creationId xmlns:a16="http://schemas.microsoft.com/office/drawing/2014/main" id="{2CA3F92F-A53C-10DA-450F-9049FFCC5968}"/>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チームワーク</a:t>
              </a:r>
              <a:endParaRPr lang="en-US" sz="2400" b="1" dirty="0">
                <a:solidFill>
                  <a:srgbClr val="FFFFFF"/>
                </a:solidFill>
                <a:latin typeface="Montserrat Bold"/>
              </a:endParaRPr>
            </a:p>
          </p:txBody>
        </p:sp>
      </p:grpSp>
      <p:grpSp>
        <p:nvGrpSpPr>
          <p:cNvPr id="15" name="Group 12">
            <a:extLst>
              <a:ext uri="{FF2B5EF4-FFF2-40B4-BE49-F238E27FC236}">
                <a16:creationId xmlns:a16="http://schemas.microsoft.com/office/drawing/2014/main" id="{3DB1C8C1-CE34-8155-064C-F31B302DD36C}"/>
              </a:ext>
            </a:extLst>
          </p:cNvPr>
          <p:cNvGrpSpPr/>
          <p:nvPr/>
        </p:nvGrpSpPr>
        <p:grpSpPr>
          <a:xfrm>
            <a:off x="4666696" y="7753986"/>
            <a:ext cx="3802891" cy="729951"/>
            <a:chOff x="0" y="0"/>
            <a:chExt cx="963878" cy="185013"/>
          </a:xfrm>
        </p:grpSpPr>
        <p:sp>
          <p:nvSpPr>
            <p:cNvPr id="16" name="Freeform 13">
              <a:extLst>
                <a:ext uri="{FF2B5EF4-FFF2-40B4-BE49-F238E27FC236}">
                  <a16:creationId xmlns:a16="http://schemas.microsoft.com/office/drawing/2014/main" id="{F834D32C-2554-3D08-5FDA-AF54CEE78D6A}"/>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7" name="TextBox 14">
              <a:extLst>
                <a:ext uri="{FF2B5EF4-FFF2-40B4-BE49-F238E27FC236}">
                  <a16:creationId xmlns:a16="http://schemas.microsoft.com/office/drawing/2014/main" id="{9F6ABE4C-3642-BEF3-1880-6B27E369C89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個人紹介</a:t>
              </a:r>
              <a:endParaRPr lang="en-US" sz="2400" b="1" dirty="0">
                <a:solidFill>
                  <a:srgbClr val="FFFFFF"/>
                </a:solidFill>
                <a:latin typeface="Montserrat Bold"/>
              </a:endParaRPr>
            </a:p>
          </p:txBody>
        </p:sp>
      </p:grpSp>
      <p:grpSp>
        <p:nvGrpSpPr>
          <p:cNvPr id="23" name="グループ化 22">
            <a:extLst>
              <a:ext uri="{FF2B5EF4-FFF2-40B4-BE49-F238E27FC236}">
                <a16:creationId xmlns:a16="http://schemas.microsoft.com/office/drawing/2014/main" id="{0A9CC2EC-9B18-6AA4-5747-7DB4C1DFBF65}"/>
              </a:ext>
            </a:extLst>
          </p:cNvPr>
          <p:cNvGrpSpPr/>
          <p:nvPr/>
        </p:nvGrpSpPr>
        <p:grpSpPr>
          <a:xfrm>
            <a:off x="4666695" y="5414960"/>
            <a:ext cx="3802893" cy="880271"/>
            <a:chOff x="4666695" y="5414960"/>
            <a:chExt cx="3802893" cy="880271"/>
          </a:xfrm>
        </p:grpSpPr>
        <p:grpSp>
          <p:nvGrpSpPr>
            <p:cNvPr id="12" name="Group 12">
              <a:extLst>
                <a:ext uri="{FF2B5EF4-FFF2-40B4-BE49-F238E27FC236}">
                  <a16:creationId xmlns:a16="http://schemas.microsoft.com/office/drawing/2014/main" id="{183A3FFF-CB01-01B5-6A50-B769AF451678}"/>
                </a:ext>
              </a:extLst>
            </p:cNvPr>
            <p:cNvGrpSpPr/>
            <p:nvPr/>
          </p:nvGrpSpPr>
          <p:grpSpPr>
            <a:xfrm>
              <a:off x="4666695" y="5565279"/>
              <a:ext cx="3802891" cy="729951"/>
              <a:chOff x="0" y="0"/>
              <a:chExt cx="963878" cy="185013"/>
            </a:xfrm>
          </p:grpSpPr>
          <p:sp>
            <p:nvSpPr>
              <p:cNvPr id="13" name="Freeform 13">
                <a:extLst>
                  <a:ext uri="{FF2B5EF4-FFF2-40B4-BE49-F238E27FC236}">
                    <a16:creationId xmlns:a16="http://schemas.microsoft.com/office/drawing/2014/main" id="{37CC6087-1A1D-AF2D-060D-38250D8A5B22}"/>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FFFFFF"/>
              </a:solidFill>
              <a:ln cap="sq">
                <a:noFill/>
                <a:prstDash val="solid"/>
                <a:miter/>
              </a:ln>
            </p:spPr>
            <p:txBody>
              <a:bodyPr/>
              <a:lstStyle/>
              <a:p>
                <a:endParaRPr lang="ja-JP" altLang="en-US"/>
              </a:p>
            </p:txBody>
          </p:sp>
          <p:sp>
            <p:nvSpPr>
              <p:cNvPr id="14" name="TextBox 14">
                <a:extLst>
                  <a:ext uri="{FF2B5EF4-FFF2-40B4-BE49-F238E27FC236}">
                    <a16:creationId xmlns:a16="http://schemas.microsoft.com/office/drawing/2014/main" id="{0A75D401-41CE-188D-21FF-D731FFC67F2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endParaRPr lang="en-US" sz="1895" dirty="0">
                  <a:solidFill>
                    <a:srgbClr val="252525"/>
                  </a:solidFill>
                  <a:latin typeface="Montserrat Bold"/>
                </a:endParaRPr>
              </a:p>
            </p:txBody>
          </p:sp>
        </p:grpSp>
        <p:sp>
          <p:nvSpPr>
            <p:cNvPr id="8" name="TextBox 8"/>
            <p:cNvSpPr txBox="1"/>
            <p:nvPr/>
          </p:nvSpPr>
          <p:spPr>
            <a:xfrm>
              <a:off x="4666697" y="5414960"/>
              <a:ext cx="3802891" cy="880271"/>
            </a:xfrm>
            <a:prstGeom prst="rect">
              <a:avLst/>
            </a:prstGeom>
          </p:spPr>
          <p:txBody>
            <a:bodyPr lIns="50800" tIns="50800" rIns="50800" bIns="50800" rtlCol="0" anchor="ctr"/>
            <a:lstStyle/>
            <a:p>
              <a:pPr algn="ctr">
                <a:lnSpc>
                  <a:spcPts val="2653"/>
                </a:lnSpc>
              </a:pPr>
              <a:r>
                <a:rPr lang="ja-JP" altLang="en-US" sz="2400" b="1" dirty="0">
                  <a:latin typeface="Montserrat Bold"/>
                </a:rPr>
                <a:t>コンセプト</a:t>
              </a:r>
              <a:endParaRPr lang="en-US" sz="2400" b="1" dirty="0">
                <a:latin typeface="Montserrat Bold"/>
              </a:endParaRPr>
            </a:p>
          </p:txBody>
        </p:sp>
      </p:grpSp>
    </p:spTree>
    <p:extLst>
      <p:ext uri="{BB962C8B-B14F-4D97-AF65-F5344CB8AC3E}">
        <p14:creationId xmlns:p14="http://schemas.microsoft.com/office/powerpoint/2010/main" val="2718825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26" name="Freeform 5">
            <a:extLst>
              <a:ext uri="{FF2B5EF4-FFF2-40B4-BE49-F238E27FC236}">
                <a16:creationId xmlns:a16="http://schemas.microsoft.com/office/drawing/2014/main" id="{BC1C0F5E-48D5-96D1-E377-2DCDF2453A75}"/>
              </a:ext>
            </a:extLst>
          </p:cNvPr>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7" name="Freeform 6">
            <a:extLst>
              <a:ext uri="{FF2B5EF4-FFF2-40B4-BE49-F238E27FC236}">
                <a16:creationId xmlns:a16="http://schemas.microsoft.com/office/drawing/2014/main" id="{9BCB243F-5DCB-4CBB-5CEC-26FA840CCB31}"/>
              </a:ext>
            </a:extLst>
          </p:cNvPr>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4" name="Group 2">
            <a:extLst>
              <a:ext uri="{FF2B5EF4-FFF2-40B4-BE49-F238E27FC236}">
                <a16:creationId xmlns:a16="http://schemas.microsoft.com/office/drawing/2014/main" id="{2E2934B9-7C29-A56E-2C64-45C5C8175E29}"/>
              </a:ext>
            </a:extLst>
          </p:cNvPr>
          <p:cNvGrpSpPr/>
          <p:nvPr/>
        </p:nvGrpSpPr>
        <p:grpSpPr>
          <a:xfrm>
            <a:off x="5715000" y="4914900"/>
            <a:ext cx="6883873" cy="1440676"/>
            <a:chOff x="0" y="0"/>
            <a:chExt cx="1607432" cy="365153"/>
          </a:xfrm>
        </p:grpSpPr>
        <p:sp>
          <p:nvSpPr>
            <p:cNvPr id="24" name="Freeform 3">
              <a:extLst>
                <a:ext uri="{FF2B5EF4-FFF2-40B4-BE49-F238E27FC236}">
                  <a16:creationId xmlns:a16="http://schemas.microsoft.com/office/drawing/2014/main" id="{0D88025F-D61F-7283-A92D-C3AFF78A9106}"/>
                </a:ext>
              </a:extLst>
            </p:cNvPr>
            <p:cNvSpPr/>
            <p:nvPr/>
          </p:nvSpPr>
          <p:spPr>
            <a:xfrm>
              <a:off x="0" y="0"/>
              <a:ext cx="1607432" cy="365153"/>
            </a:xfrm>
            <a:custGeom>
              <a:avLst/>
              <a:gdLst/>
              <a:ahLst/>
              <a:cxnLst/>
              <a:rect l="l" t="t" r="r" b="b"/>
              <a:pathLst>
                <a:path w="1607432" h="365153">
                  <a:moveTo>
                    <a:pt x="0" y="0"/>
                  </a:moveTo>
                  <a:lnTo>
                    <a:pt x="1607432" y="0"/>
                  </a:lnTo>
                  <a:lnTo>
                    <a:pt x="1607432" y="365153"/>
                  </a:lnTo>
                  <a:lnTo>
                    <a:pt x="0" y="36515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5" name="TextBox 4">
              <a:extLst>
                <a:ext uri="{FF2B5EF4-FFF2-40B4-BE49-F238E27FC236}">
                  <a16:creationId xmlns:a16="http://schemas.microsoft.com/office/drawing/2014/main" id="{3A14F1E5-9560-4264-5DDA-D91B16C99491}"/>
                </a:ext>
              </a:extLst>
            </p:cNvPr>
            <p:cNvSpPr txBox="1"/>
            <p:nvPr/>
          </p:nvSpPr>
          <p:spPr>
            <a:xfrm>
              <a:off x="0" y="-38100"/>
              <a:ext cx="1607432" cy="403253"/>
            </a:xfrm>
            <a:prstGeom prst="rect">
              <a:avLst/>
            </a:prstGeom>
          </p:spPr>
          <p:txBody>
            <a:bodyPr lIns="50800" tIns="50800" rIns="50800" bIns="50800" rtlCol="0" anchor="ctr"/>
            <a:lstStyle/>
            <a:p>
              <a:pPr algn="l">
                <a:lnSpc>
                  <a:spcPts val="2653"/>
                </a:lnSpc>
              </a:pPr>
              <a:endParaRPr/>
            </a:p>
          </p:txBody>
        </p:sp>
      </p:grpSp>
      <p:grpSp>
        <p:nvGrpSpPr>
          <p:cNvPr id="3" name="グループ化 2">
            <a:extLst>
              <a:ext uri="{FF2B5EF4-FFF2-40B4-BE49-F238E27FC236}">
                <a16:creationId xmlns:a16="http://schemas.microsoft.com/office/drawing/2014/main" id="{36462F8B-6E9F-DBB0-6E4C-A21CFF364CC4}"/>
              </a:ext>
            </a:extLst>
          </p:cNvPr>
          <p:cNvGrpSpPr/>
          <p:nvPr/>
        </p:nvGrpSpPr>
        <p:grpSpPr>
          <a:xfrm>
            <a:off x="6019800" y="5295900"/>
            <a:ext cx="7509313" cy="685124"/>
            <a:chOff x="6019800" y="5295900"/>
            <a:chExt cx="7509313" cy="685124"/>
          </a:xfrm>
        </p:grpSpPr>
        <p:sp>
          <p:nvSpPr>
            <p:cNvPr id="29" name="Freeform 8">
              <a:extLst>
                <a:ext uri="{FF2B5EF4-FFF2-40B4-BE49-F238E27FC236}">
                  <a16:creationId xmlns:a16="http://schemas.microsoft.com/office/drawing/2014/main" id="{AF4E828B-D158-20D5-A5C8-047C13D91800}"/>
                </a:ext>
              </a:extLst>
            </p:cNvPr>
            <p:cNvSpPr/>
            <p:nvPr/>
          </p:nvSpPr>
          <p:spPr>
            <a:xfrm>
              <a:off x="6019800" y="5295900"/>
              <a:ext cx="743666" cy="685124"/>
            </a:xfrm>
            <a:custGeom>
              <a:avLst/>
              <a:gdLst/>
              <a:ahLst/>
              <a:cxnLst/>
              <a:rect l="l" t="t" r="r" b="b"/>
              <a:pathLst>
                <a:path w="685124" h="685124">
                  <a:moveTo>
                    <a:pt x="0" y="0"/>
                  </a:moveTo>
                  <a:lnTo>
                    <a:pt x="685123" y="0"/>
                  </a:lnTo>
                  <a:lnTo>
                    <a:pt x="685123" y="685123"/>
                  </a:lnTo>
                  <a:lnTo>
                    <a:pt x="0" y="6851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33" name="TextBox 12">
              <a:extLst>
                <a:ext uri="{FF2B5EF4-FFF2-40B4-BE49-F238E27FC236}">
                  <a16:creationId xmlns:a16="http://schemas.microsoft.com/office/drawing/2014/main" id="{D1D195DE-EDD7-877C-9ABF-1E1BCD93FB5C}"/>
                </a:ext>
              </a:extLst>
            </p:cNvPr>
            <p:cNvSpPr txBox="1"/>
            <p:nvPr/>
          </p:nvSpPr>
          <p:spPr>
            <a:xfrm>
              <a:off x="6858000" y="5372100"/>
              <a:ext cx="6671113" cy="552267"/>
            </a:xfrm>
            <a:prstGeom prst="rect">
              <a:avLst/>
            </a:prstGeom>
          </p:spPr>
          <p:txBody>
            <a:bodyPr wrap="square" lIns="0" tIns="0" rIns="0" bIns="0" rtlCol="0" anchor="t">
              <a:spAutoFit/>
            </a:bodyPr>
            <a:lstStyle/>
            <a:p>
              <a:pPr algn="l">
                <a:lnSpc>
                  <a:spcPts val="4717"/>
                </a:lnSpc>
              </a:pPr>
              <a:r>
                <a:rPr lang="en-US" altLang="ja-JP" sz="3369" dirty="0">
                  <a:solidFill>
                    <a:srgbClr val="D4D0D0"/>
                  </a:solidFill>
                  <a:latin typeface="Montserrat Bold"/>
                </a:rPr>
                <a:t>What’s</a:t>
              </a:r>
              <a:r>
                <a:rPr lang="ja-JP" altLang="en-US" sz="3369" dirty="0">
                  <a:solidFill>
                    <a:srgbClr val="D4D0D0"/>
                  </a:solidFill>
                  <a:latin typeface="Montserrat Bold"/>
                </a:rPr>
                <a:t>　</a:t>
              </a:r>
              <a:r>
                <a:rPr lang="en-US" altLang="ja-JP" sz="3369" dirty="0">
                  <a:solidFill>
                    <a:srgbClr val="D4D0D0"/>
                  </a:solidFill>
                  <a:latin typeface="Montserrat Bold"/>
                </a:rPr>
                <a:t>this application</a:t>
              </a:r>
              <a:endParaRPr lang="en-US" sz="3369" dirty="0">
                <a:solidFill>
                  <a:srgbClr val="D4D0D0"/>
                </a:solidFill>
                <a:latin typeface="Montserrat Bold"/>
              </a:endParaRPr>
            </a:p>
          </p:txBody>
        </p:sp>
      </p:grpSp>
      <p:sp>
        <p:nvSpPr>
          <p:cNvPr id="44" name="TextBox 21">
            <a:extLst>
              <a:ext uri="{FF2B5EF4-FFF2-40B4-BE49-F238E27FC236}">
                <a16:creationId xmlns:a16="http://schemas.microsoft.com/office/drawing/2014/main" id="{F2138FFD-BA90-8B65-FDFE-A58677AFB214}"/>
              </a:ext>
            </a:extLst>
          </p:cNvPr>
          <p:cNvSpPr txBox="1"/>
          <p:nvPr/>
        </p:nvSpPr>
        <p:spPr>
          <a:xfrm>
            <a:off x="533400" y="8763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pic>
        <p:nvPicPr>
          <p:cNvPr id="45" name="図 44" descr="図形, 円&#10;&#10;自動的に生成された説明">
            <a:extLst>
              <a:ext uri="{FF2B5EF4-FFF2-40B4-BE49-F238E27FC236}">
                <a16:creationId xmlns:a16="http://schemas.microsoft.com/office/drawing/2014/main" id="{9C420EB5-8674-A866-5D61-F4793EB610A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64000" y="647700"/>
            <a:ext cx="826565" cy="820289"/>
          </a:xfrm>
          <a:prstGeom prst="rect">
            <a:avLst/>
          </a:prstGeom>
        </p:spPr>
      </p:pic>
      <p:grpSp>
        <p:nvGrpSpPr>
          <p:cNvPr id="2" name="グループ化 1">
            <a:extLst>
              <a:ext uri="{FF2B5EF4-FFF2-40B4-BE49-F238E27FC236}">
                <a16:creationId xmlns:a16="http://schemas.microsoft.com/office/drawing/2014/main" id="{A08A1E05-3589-DB25-8231-D574245CFABF}"/>
              </a:ext>
            </a:extLst>
          </p:cNvPr>
          <p:cNvGrpSpPr/>
          <p:nvPr/>
        </p:nvGrpSpPr>
        <p:grpSpPr>
          <a:xfrm>
            <a:off x="609600" y="2247900"/>
            <a:ext cx="14630400" cy="5541818"/>
            <a:chOff x="609600" y="2247900"/>
            <a:chExt cx="14630400" cy="5541818"/>
          </a:xfrm>
        </p:grpSpPr>
        <p:pic>
          <p:nvPicPr>
            <p:cNvPr id="47" name="図 46">
              <a:extLst>
                <a:ext uri="{FF2B5EF4-FFF2-40B4-BE49-F238E27FC236}">
                  <a16:creationId xmlns:a16="http://schemas.microsoft.com/office/drawing/2014/main" id="{A74F156D-C348-5CB5-C2B4-D403A8207A4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 y="2247900"/>
              <a:ext cx="4724400" cy="5541818"/>
            </a:xfrm>
            <a:prstGeom prst="rect">
              <a:avLst/>
            </a:prstGeom>
          </p:spPr>
        </p:pic>
        <p:sp>
          <p:nvSpPr>
            <p:cNvPr id="50" name="テキスト ボックス 49">
              <a:extLst>
                <a:ext uri="{FF2B5EF4-FFF2-40B4-BE49-F238E27FC236}">
                  <a16:creationId xmlns:a16="http://schemas.microsoft.com/office/drawing/2014/main" id="{11466831-2DDF-226E-20DA-03D43E0A51CE}"/>
                </a:ext>
              </a:extLst>
            </p:cNvPr>
            <p:cNvSpPr txBox="1"/>
            <p:nvPr/>
          </p:nvSpPr>
          <p:spPr>
            <a:xfrm>
              <a:off x="6096000" y="2933700"/>
              <a:ext cx="9144000" cy="1200329"/>
            </a:xfrm>
            <a:prstGeom prst="rect">
              <a:avLst/>
            </a:prstGeom>
            <a:noFill/>
          </p:spPr>
          <p:txBody>
            <a:bodyPr wrap="square" rtlCol="0">
              <a:spAutoFit/>
            </a:bodyPr>
            <a:lstStyle/>
            <a:p>
              <a:r>
                <a:rPr kumimoji="1" lang="ja-JP" altLang="en-US" sz="3600" dirty="0">
                  <a:solidFill>
                    <a:schemeClr val="bg1"/>
                  </a:solidFill>
                </a:rPr>
                <a:t>温泉旅行好き＆調べるのが面倒くさい向け</a:t>
              </a:r>
              <a:endParaRPr kumimoji="1" lang="en-US" altLang="ja-JP" sz="3600" dirty="0">
                <a:solidFill>
                  <a:schemeClr val="bg1"/>
                </a:solidFill>
              </a:endParaRPr>
            </a:p>
            <a:p>
              <a:r>
                <a:rPr kumimoji="1" lang="ja-JP" altLang="en-US" sz="3600" dirty="0">
                  <a:solidFill>
                    <a:schemeClr val="bg1"/>
                  </a:solidFill>
                </a:rPr>
                <a:t>チャット形式の検索機能</a:t>
              </a:r>
            </a:p>
          </p:txBody>
        </p:sp>
      </p:grpSp>
      <p:grpSp>
        <p:nvGrpSpPr>
          <p:cNvPr id="5" name="グループ化 4">
            <a:extLst>
              <a:ext uri="{FF2B5EF4-FFF2-40B4-BE49-F238E27FC236}">
                <a16:creationId xmlns:a16="http://schemas.microsoft.com/office/drawing/2014/main" id="{87A6523E-C41F-121E-411F-74DA6723A096}"/>
              </a:ext>
            </a:extLst>
          </p:cNvPr>
          <p:cNvGrpSpPr/>
          <p:nvPr/>
        </p:nvGrpSpPr>
        <p:grpSpPr>
          <a:xfrm>
            <a:off x="5791200" y="4381500"/>
            <a:ext cx="12344400" cy="5334000"/>
            <a:chOff x="5791200" y="4381500"/>
            <a:chExt cx="12344400" cy="5334000"/>
          </a:xfrm>
        </p:grpSpPr>
        <p:pic>
          <p:nvPicPr>
            <p:cNvPr id="49" name="図 48">
              <a:extLst>
                <a:ext uri="{FF2B5EF4-FFF2-40B4-BE49-F238E27FC236}">
                  <a16:creationId xmlns:a16="http://schemas.microsoft.com/office/drawing/2014/main" id="{4B927E9F-C3E7-0E50-4355-DB7F5AB7334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2801600" y="4381500"/>
              <a:ext cx="5334000" cy="5334000"/>
            </a:xfrm>
            <a:prstGeom prst="rect">
              <a:avLst/>
            </a:prstGeom>
          </p:spPr>
        </p:pic>
        <p:sp>
          <p:nvSpPr>
            <p:cNvPr id="51" name="テキスト ボックス 50">
              <a:extLst>
                <a:ext uri="{FF2B5EF4-FFF2-40B4-BE49-F238E27FC236}">
                  <a16:creationId xmlns:a16="http://schemas.microsoft.com/office/drawing/2014/main" id="{0CC1C508-D4AF-2499-EFB0-902E45A61E7D}"/>
                </a:ext>
              </a:extLst>
            </p:cNvPr>
            <p:cNvSpPr txBox="1"/>
            <p:nvPr/>
          </p:nvSpPr>
          <p:spPr>
            <a:xfrm>
              <a:off x="5791200" y="8343900"/>
              <a:ext cx="10134600" cy="1200329"/>
            </a:xfrm>
            <a:prstGeom prst="rect">
              <a:avLst/>
            </a:prstGeom>
            <a:noFill/>
          </p:spPr>
          <p:txBody>
            <a:bodyPr wrap="square" rtlCol="0">
              <a:spAutoFit/>
            </a:bodyPr>
            <a:lstStyle/>
            <a:p>
              <a:r>
                <a:rPr kumimoji="1" lang="ja-JP" altLang="en-US" sz="3600" dirty="0">
                  <a:solidFill>
                    <a:schemeClr val="bg1"/>
                  </a:solidFill>
                </a:rPr>
                <a:t>忘れ物多い人向け</a:t>
              </a:r>
              <a:endParaRPr kumimoji="1" lang="en-US" altLang="ja-JP" sz="3600" dirty="0">
                <a:solidFill>
                  <a:schemeClr val="bg1"/>
                </a:solidFill>
              </a:endParaRPr>
            </a:p>
            <a:p>
              <a:r>
                <a:rPr kumimoji="1" lang="ja-JP" altLang="en-US" sz="3600" dirty="0">
                  <a:solidFill>
                    <a:schemeClr val="bg1"/>
                  </a:solidFill>
                </a:rPr>
                <a:t>チェックリストを複数作成できる</a:t>
              </a:r>
            </a:p>
          </p:txBody>
        </p:sp>
      </p:grpSp>
    </p:spTree>
    <p:extLst>
      <p:ext uri="{BB962C8B-B14F-4D97-AF65-F5344CB8AC3E}">
        <p14:creationId xmlns:p14="http://schemas.microsoft.com/office/powerpoint/2010/main" val="190698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29" name="Group 12">
            <a:extLst>
              <a:ext uri="{FF2B5EF4-FFF2-40B4-BE49-F238E27FC236}">
                <a16:creationId xmlns:a16="http://schemas.microsoft.com/office/drawing/2014/main" id="{A7193927-147E-28CB-2025-A21BCB548D80}"/>
              </a:ext>
            </a:extLst>
          </p:cNvPr>
          <p:cNvGrpSpPr/>
          <p:nvPr/>
        </p:nvGrpSpPr>
        <p:grpSpPr>
          <a:xfrm>
            <a:off x="8659748" y="697249"/>
            <a:ext cx="8916556" cy="1844848"/>
            <a:chOff x="-414461" y="-58093"/>
            <a:chExt cx="1417677" cy="467594"/>
          </a:xfrm>
        </p:grpSpPr>
        <p:sp>
          <p:nvSpPr>
            <p:cNvPr id="30" name="Freeform 13">
              <a:extLst>
                <a:ext uri="{FF2B5EF4-FFF2-40B4-BE49-F238E27FC236}">
                  <a16:creationId xmlns:a16="http://schemas.microsoft.com/office/drawing/2014/main" id="{31D5F718-C05A-F8DC-B24D-0C22FEC4FCEF}"/>
                </a:ext>
              </a:extLst>
            </p:cNvPr>
            <p:cNvSpPr/>
            <p:nvPr/>
          </p:nvSpPr>
          <p:spPr>
            <a:xfrm>
              <a:off x="-414461" y="-58093"/>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sz="6000" dirty="0">
                <a:solidFill>
                  <a:schemeClr val="bg1"/>
                </a:solidFill>
              </a:endParaRPr>
            </a:p>
          </p:txBody>
        </p:sp>
        <p:sp>
          <p:nvSpPr>
            <p:cNvPr id="31" name="TextBox 14">
              <a:extLst>
                <a:ext uri="{FF2B5EF4-FFF2-40B4-BE49-F238E27FC236}">
                  <a16:creationId xmlns:a16="http://schemas.microsoft.com/office/drawing/2014/main" id="{11548EE7-5087-DA65-0D0C-8AE72B976A2A}"/>
                </a:ext>
              </a:extLst>
            </p:cNvPr>
            <p:cNvSpPr txBox="1"/>
            <p:nvPr/>
          </p:nvSpPr>
          <p:spPr>
            <a:xfrm>
              <a:off x="39338" y="186388"/>
              <a:ext cx="963878" cy="223113"/>
            </a:xfrm>
            <a:prstGeom prst="rect">
              <a:avLst/>
            </a:prstGeom>
          </p:spPr>
          <p:txBody>
            <a:bodyPr lIns="50800" tIns="50800" rIns="50800" bIns="50800" rtlCol="0" anchor="ctr"/>
            <a:lstStyle/>
            <a:p>
              <a:pPr algn="ctr">
                <a:lnSpc>
                  <a:spcPts val="2653"/>
                </a:lnSpc>
              </a:pPr>
              <a:endParaRPr lang="en-US" sz="1895" dirty="0">
                <a:solidFill>
                  <a:srgbClr val="FFFFFF"/>
                </a:solidFill>
                <a:latin typeface="Montserrat Bold"/>
              </a:endParaRPr>
            </a:p>
          </p:txBody>
        </p:sp>
      </p:grpSp>
      <p:grpSp>
        <p:nvGrpSpPr>
          <p:cNvPr id="5" name="グループ化 4">
            <a:extLst>
              <a:ext uri="{FF2B5EF4-FFF2-40B4-BE49-F238E27FC236}">
                <a16:creationId xmlns:a16="http://schemas.microsoft.com/office/drawing/2014/main" id="{209FE0F9-D8B0-6DB1-F6DD-EB514CADC9F2}"/>
              </a:ext>
            </a:extLst>
          </p:cNvPr>
          <p:cNvGrpSpPr/>
          <p:nvPr/>
        </p:nvGrpSpPr>
        <p:grpSpPr>
          <a:xfrm>
            <a:off x="0" y="800100"/>
            <a:ext cx="5791199" cy="2128788"/>
            <a:chOff x="0" y="451409"/>
            <a:chExt cx="5791199" cy="2128788"/>
          </a:xfrm>
        </p:grpSpPr>
        <p:grpSp>
          <p:nvGrpSpPr>
            <p:cNvPr id="22" name="Group 22"/>
            <p:cNvGrpSpPr/>
            <p:nvPr/>
          </p:nvGrpSpPr>
          <p:grpSpPr>
            <a:xfrm>
              <a:off x="1223419" y="1830373"/>
              <a:ext cx="383444" cy="355660"/>
              <a:chOff x="0" y="0"/>
              <a:chExt cx="132884" cy="123256"/>
            </a:xfrm>
          </p:grpSpPr>
          <p:sp>
            <p:nvSpPr>
              <p:cNvPr id="23" name="Freeform 23"/>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24" name="TextBox 24"/>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sp>
          <p:nvSpPr>
            <p:cNvPr id="25" name="TextBox 25"/>
            <p:cNvSpPr txBox="1"/>
            <p:nvPr/>
          </p:nvSpPr>
          <p:spPr>
            <a:xfrm>
              <a:off x="1917156" y="1781338"/>
              <a:ext cx="3874043" cy="367729"/>
            </a:xfrm>
            <a:prstGeom prst="rect">
              <a:avLst/>
            </a:prstGeom>
          </p:spPr>
          <p:txBody>
            <a:bodyPr wrap="square" lIns="0" tIns="0" rIns="0" bIns="0" rtlCol="0" anchor="t">
              <a:spAutoFit/>
            </a:bodyPr>
            <a:lstStyle/>
            <a:p>
              <a:pPr algn="l">
                <a:lnSpc>
                  <a:spcPts val="3075"/>
                </a:lnSpc>
                <a:spcBef>
                  <a:spcPct val="0"/>
                </a:spcBef>
              </a:pPr>
              <a:r>
                <a:rPr lang="en-US" sz="2196" dirty="0">
                  <a:solidFill>
                    <a:srgbClr val="FFFFFF"/>
                  </a:solidFill>
                  <a:latin typeface="Montserrat Bold"/>
                </a:rPr>
                <a:t>How to make concept</a:t>
              </a:r>
            </a:p>
          </p:txBody>
        </p:sp>
        <p:sp>
          <p:nvSpPr>
            <p:cNvPr id="36" name="テキスト ボックス 35">
              <a:extLst>
                <a:ext uri="{FF2B5EF4-FFF2-40B4-BE49-F238E27FC236}">
                  <a16:creationId xmlns:a16="http://schemas.microsoft.com/office/drawing/2014/main" id="{40F27BF2-F8EA-127C-09AC-036DB9AFCFFA}"/>
                </a:ext>
              </a:extLst>
            </p:cNvPr>
            <p:cNvSpPr txBox="1"/>
            <p:nvPr/>
          </p:nvSpPr>
          <p:spPr>
            <a:xfrm>
              <a:off x="0" y="451409"/>
              <a:ext cx="4954222" cy="2128788"/>
            </a:xfrm>
            <a:prstGeom prst="rect">
              <a:avLst/>
            </a:prstGeom>
            <a:noFill/>
          </p:spPr>
          <p:txBody>
            <a:bodyPr wrap="square" rtlCol="0">
              <a:spAutoFit/>
            </a:bodyPr>
            <a:lstStyle/>
            <a:p>
              <a:pPr algn="ctr">
                <a:lnSpc>
                  <a:spcPts val="8921"/>
                </a:lnSpc>
              </a:pPr>
              <a:r>
                <a:rPr lang="en-US" altLang="ja-JP" sz="6000" dirty="0">
                  <a:solidFill>
                    <a:srgbClr val="CF0001"/>
                  </a:solidFill>
                  <a:latin typeface="Bebas Neue Bold"/>
                </a:rPr>
                <a:t>NEWYORKERS</a:t>
              </a:r>
            </a:p>
            <a:p>
              <a:pPr algn="ctr">
                <a:lnSpc>
                  <a:spcPts val="8921"/>
                </a:lnSpc>
              </a:pPr>
              <a:endParaRPr lang="en-US" altLang="ja-JP" sz="1600" dirty="0">
                <a:solidFill>
                  <a:srgbClr val="CF0001"/>
                </a:solidFill>
                <a:latin typeface="Bebas Neue Bold"/>
              </a:endParaRPr>
            </a:p>
          </p:txBody>
        </p:sp>
      </p:grpSp>
      <p:pic>
        <p:nvPicPr>
          <p:cNvPr id="38" name="図 37" descr="図形, 円&#10;&#10;自動的に生成された説明">
            <a:extLst>
              <a:ext uri="{FF2B5EF4-FFF2-40B4-BE49-F238E27FC236}">
                <a16:creationId xmlns:a16="http://schemas.microsoft.com/office/drawing/2014/main" id="{D5EC0E8A-B7D2-044B-30DB-3795189C6BF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271" y="684851"/>
            <a:ext cx="685259" cy="687697"/>
          </a:xfrm>
          <a:prstGeom prst="rect">
            <a:avLst/>
          </a:prstGeom>
        </p:spPr>
      </p:pic>
      <p:sp>
        <p:nvSpPr>
          <p:cNvPr id="45" name="正方形/長方形 44">
            <a:extLst>
              <a:ext uri="{FF2B5EF4-FFF2-40B4-BE49-F238E27FC236}">
                <a16:creationId xmlns:a16="http://schemas.microsoft.com/office/drawing/2014/main" id="{93698407-F0CC-8933-FB9E-3DEBCD9B9E3B}"/>
              </a:ext>
            </a:extLst>
          </p:cNvPr>
          <p:cNvSpPr/>
          <p:nvPr/>
        </p:nvSpPr>
        <p:spPr>
          <a:xfrm>
            <a:off x="1220422" y="3115054"/>
            <a:ext cx="15695978" cy="6348269"/>
          </a:xfrm>
          <a:prstGeom prst="rect">
            <a:avLst/>
          </a:prstGeom>
          <a:solidFill>
            <a:srgbClr val="252525"/>
          </a:solidFill>
          <a:ln>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sz="1800" dirty="0">
              <a:solidFill>
                <a:schemeClr val="bg1"/>
              </a:solidFill>
            </a:endParaRPr>
          </a:p>
        </p:txBody>
      </p:sp>
      <p:sp>
        <p:nvSpPr>
          <p:cNvPr id="46" name="テキスト ボックス 45">
            <a:extLst>
              <a:ext uri="{FF2B5EF4-FFF2-40B4-BE49-F238E27FC236}">
                <a16:creationId xmlns:a16="http://schemas.microsoft.com/office/drawing/2014/main" id="{205E298B-8628-5AD2-7EFD-0E862733C724}"/>
              </a:ext>
            </a:extLst>
          </p:cNvPr>
          <p:cNvSpPr txBox="1"/>
          <p:nvPr/>
        </p:nvSpPr>
        <p:spPr>
          <a:xfrm>
            <a:off x="8900624" y="754438"/>
            <a:ext cx="5226633" cy="646331"/>
          </a:xfrm>
          <a:prstGeom prst="rect">
            <a:avLst/>
          </a:prstGeom>
          <a:noFill/>
        </p:spPr>
        <p:txBody>
          <a:bodyPr wrap="square" rtlCol="0">
            <a:spAutoFit/>
          </a:bodyPr>
          <a:lstStyle/>
          <a:p>
            <a:r>
              <a:rPr kumimoji="1" lang="en-US" altLang="ja-JP" sz="3600" dirty="0">
                <a:solidFill>
                  <a:schemeClr val="bg1"/>
                </a:solidFill>
              </a:rPr>
              <a:t>Concept</a:t>
            </a:r>
            <a:endParaRPr kumimoji="1" lang="ja-JP" altLang="en-US" sz="3600" dirty="0">
              <a:solidFill>
                <a:schemeClr val="bg1"/>
              </a:solidFill>
            </a:endParaRPr>
          </a:p>
        </p:txBody>
      </p:sp>
      <p:grpSp>
        <p:nvGrpSpPr>
          <p:cNvPr id="6" name="グループ化 5">
            <a:extLst>
              <a:ext uri="{FF2B5EF4-FFF2-40B4-BE49-F238E27FC236}">
                <a16:creationId xmlns:a16="http://schemas.microsoft.com/office/drawing/2014/main" id="{4C289B3D-CD49-6870-9E3A-39745586640D}"/>
              </a:ext>
            </a:extLst>
          </p:cNvPr>
          <p:cNvGrpSpPr/>
          <p:nvPr/>
        </p:nvGrpSpPr>
        <p:grpSpPr>
          <a:xfrm>
            <a:off x="236546" y="5185462"/>
            <a:ext cx="3740226" cy="2472069"/>
            <a:chOff x="496902" y="5143500"/>
            <a:chExt cx="3740226" cy="2472069"/>
          </a:xfrm>
        </p:grpSpPr>
        <p:sp>
          <p:nvSpPr>
            <p:cNvPr id="40" name="矢印: 山形 39">
              <a:extLst>
                <a:ext uri="{FF2B5EF4-FFF2-40B4-BE49-F238E27FC236}">
                  <a16:creationId xmlns:a16="http://schemas.microsoft.com/office/drawing/2014/main" id="{947C00FA-391F-B24D-D207-54C6D11EC7D2}"/>
                </a:ext>
              </a:extLst>
            </p:cNvPr>
            <p:cNvSpPr/>
            <p:nvPr/>
          </p:nvSpPr>
          <p:spPr>
            <a:xfrm>
              <a:off x="496902" y="5143500"/>
              <a:ext cx="3740226" cy="2472069"/>
            </a:xfrm>
            <a:prstGeom prst="chevron">
              <a:avLst/>
            </a:prstGeom>
            <a:solidFill>
              <a:srgbClr val="D8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7" name="テキスト ボックス 46">
              <a:extLst>
                <a:ext uri="{FF2B5EF4-FFF2-40B4-BE49-F238E27FC236}">
                  <a16:creationId xmlns:a16="http://schemas.microsoft.com/office/drawing/2014/main" id="{49DD351E-A79C-DC1F-3EA5-8E7F39A255EC}"/>
                </a:ext>
              </a:extLst>
            </p:cNvPr>
            <p:cNvSpPr txBox="1"/>
            <p:nvPr/>
          </p:nvSpPr>
          <p:spPr>
            <a:xfrm>
              <a:off x="1886653" y="6005628"/>
              <a:ext cx="1774681" cy="646331"/>
            </a:xfrm>
            <a:prstGeom prst="rect">
              <a:avLst/>
            </a:prstGeom>
            <a:noFill/>
          </p:spPr>
          <p:txBody>
            <a:bodyPr wrap="square" rtlCol="0">
              <a:spAutoFit/>
            </a:bodyPr>
            <a:lstStyle/>
            <a:p>
              <a:r>
                <a:rPr kumimoji="1" lang="ja-JP" altLang="en-US" sz="3600" dirty="0">
                  <a:solidFill>
                    <a:schemeClr val="bg1"/>
                  </a:solidFill>
                  <a:latin typeface="游ゴシック" panose="020B0400000000000000" pitchFamily="50" charset="-128"/>
                  <a:ea typeface="游ゴシック" panose="020B0400000000000000" pitchFamily="50" charset="-128"/>
                </a:rPr>
                <a:t>汎用性</a:t>
              </a:r>
            </a:p>
          </p:txBody>
        </p:sp>
      </p:grpSp>
      <p:grpSp>
        <p:nvGrpSpPr>
          <p:cNvPr id="8" name="グループ化 7">
            <a:extLst>
              <a:ext uri="{FF2B5EF4-FFF2-40B4-BE49-F238E27FC236}">
                <a16:creationId xmlns:a16="http://schemas.microsoft.com/office/drawing/2014/main" id="{E8550266-7814-B93B-112E-D996EE5ED9D6}"/>
              </a:ext>
            </a:extLst>
          </p:cNvPr>
          <p:cNvGrpSpPr/>
          <p:nvPr/>
        </p:nvGrpSpPr>
        <p:grpSpPr>
          <a:xfrm>
            <a:off x="3400978" y="5185462"/>
            <a:ext cx="4098304" cy="2516129"/>
            <a:chOff x="3542234" y="5126169"/>
            <a:chExt cx="4098304" cy="2516129"/>
          </a:xfrm>
        </p:grpSpPr>
        <p:sp>
          <p:nvSpPr>
            <p:cNvPr id="41" name="矢印: 山形 40">
              <a:extLst>
                <a:ext uri="{FF2B5EF4-FFF2-40B4-BE49-F238E27FC236}">
                  <a16:creationId xmlns:a16="http://schemas.microsoft.com/office/drawing/2014/main" id="{CEB83DC6-FB4B-7665-070B-24DCF2D92921}"/>
                </a:ext>
              </a:extLst>
            </p:cNvPr>
            <p:cNvSpPr/>
            <p:nvPr/>
          </p:nvSpPr>
          <p:spPr>
            <a:xfrm>
              <a:off x="3542234" y="5126169"/>
              <a:ext cx="3920896" cy="2516129"/>
            </a:xfrm>
            <a:prstGeom prst="chevron">
              <a:avLst/>
            </a:prstGeom>
            <a:solidFill>
              <a:srgbClr val="C7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3" name="テキスト ボックス 52">
              <a:extLst>
                <a:ext uri="{FF2B5EF4-FFF2-40B4-BE49-F238E27FC236}">
                  <a16:creationId xmlns:a16="http://schemas.microsoft.com/office/drawing/2014/main" id="{C2E38C40-57A1-CC00-6A7A-D5DE8198B128}"/>
                </a:ext>
              </a:extLst>
            </p:cNvPr>
            <p:cNvSpPr txBox="1"/>
            <p:nvPr/>
          </p:nvSpPr>
          <p:spPr>
            <a:xfrm>
              <a:off x="4689581" y="6063807"/>
              <a:ext cx="2950957" cy="646331"/>
            </a:xfrm>
            <a:prstGeom prst="rect">
              <a:avLst/>
            </a:prstGeom>
            <a:noFill/>
          </p:spPr>
          <p:txBody>
            <a:bodyPr wrap="square">
              <a:spAutoFit/>
            </a:bodyPr>
            <a:lstStyle/>
            <a:p>
              <a:r>
                <a:rPr kumimoji="1" lang="ja-JP" altLang="en-US" sz="3600" dirty="0">
                  <a:solidFill>
                    <a:schemeClr val="bg1"/>
                  </a:solidFill>
                  <a:latin typeface="游ゴシック" panose="020B0400000000000000" pitchFamily="50" charset="-128"/>
                  <a:ea typeface="游ゴシック" panose="020B0400000000000000" pitchFamily="50" charset="-128"/>
                </a:rPr>
                <a:t>デザイン性</a:t>
              </a:r>
            </a:p>
          </p:txBody>
        </p:sp>
      </p:grpSp>
      <p:grpSp>
        <p:nvGrpSpPr>
          <p:cNvPr id="9" name="グループ化 8">
            <a:extLst>
              <a:ext uri="{FF2B5EF4-FFF2-40B4-BE49-F238E27FC236}">
                <a16:creationId xmlns:a16="http://schemas.microsoft.com/office/drawing/2014/main" id="{292E9B9E-ADCF-66FC-C842-F541E92E09E1}"/>
              </a:ext>
            </a:extLst>
          </p:cNvPr>
          <p:cNvGrpSpPr/>
          <p:nvPr/>
        </p:nvGrpSpPr>
        <p:grpSpPr>
          <a:xfrm>
            <a:off x="6885347" y="5185461"/>
            <a:ext cx="4193732" cy="2472069"/>
            <a:chOff x="6837587" y="5092758"/>
            <a:chExt cx="4193732" cy="2472069"/>
          </a:xfrm>
        </p:grpSpPr>
        <p:sp>
          <p:nvSpPr>
            <p:cNvPr id="42" name="矢印: 山形 41">
              <a:extLst>
                <a:ext uri="{FF2B5EF4-FFF2-40B4-BE49-F238E27FC236}">
                  <a16:creationId xmlns:a16="http://schemas.microsoft.com/office/drawing/2014/main" id="{827A581C-89E1-E4A4-752A-BC173C183F2F}"/>
                </a:ext>
              </a:extLst>
            </p:cNvPr>
            <p:cNvSpPr/>
            <p:nvPr/>
          </p:nvSpPr>
          <p:spPr>
            <a:xfrm>
              <a:off x="6837587" y="5092758"/>
              <a:ext cx="3740226" cy="2472069"/>
            </a:xfrm>
            <a:prstGeom prst="chevron">
              <a:avLst/>
            </a:prstGeom>
            <a:solidFill>
              <a:srgbClr val="AE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6" name="テキスト ボックス 55">
              <a:extLst>
                <a:ext uri="{FF2B5EF4-FFF2-40B4-BE49-F238E27FC236}">
                  <a16:creationId xmlns:a16="http://schemas.microsoft.com/office/drawing/2014/main" id="{16E069B5-CDB7-3D68-DDBC-7A2E139F9954}"/>
                </a:ext>
              </a:extLst>
            </p:cNvPr>
            <p:cNvSpPr txBox="1"/>
            <p:nvPr/>
          </p:nvSpPr>
          <p:spPr>
            <a:xfrm>
              <a:off x="8353347" y="5959832"/>
              <a:ext cx="2677972" cy="923330"/>
            </a:xfrm>
            <a:prstGeom prst="rect">
              <a:avLst/>
            </a:prstGeom>
            <a:noFill/>
          </p:spPr>
          <p:txBody>
            <a:bodyPr wrap="square" rtlCol="0">
              <a:spAutoFit/>
            </a:bodyPr>
            <a:lstStyle/>
            <a:p>
              <a:r>
                <a:rPr kumimoji="1" lang="ja-JP" altLang="en-US" sz="3600" dirty="0">
                  <a:solidFill>
                    <a:schemeClr val="bg1"/>
                  </a:solidFill>
                  <a:latin typeface="游ゴシック" panose="020B0400000000000000" pitchFamily="50" charset="-128"/>
                  <a:ea typeface="游ゴシック" panose="020B0400000000000000" pitchFamily="50" charset="-128"/>
                </a:rPr>
                <a:t>意外性</a:t>
              </a:r>
            </a:p>
            <a:p>
              <a:endParaRPr kumimoji="1" lang="ja-JP" altLang="en-US" dirty="0"/>
            </a:p>
          </p:txBody>
        </p:sp>
      </p:grpSp>
      <p:grpSp>
        <p:nvGrpSpPr>
          <p:cNvPr id="10" name="グループ化 9">
            <a:extLst>
              <a:ext uri="{FF2B5EF4-FFF2-40B4-BE49-F238E27FC236}">
                <a16:creationId xmlns:a16="http://schemas.microsoft.com/office/drawing/2014/main" id="{2D194788-35D7-9224-B7FC-666EB104BC28}"/>
              </a:ext>
            </a:extLst>
          </p:cNvPr>
          <p:cNvGrpSpPr/>
          <p:nvPr/>
        </p:nvGrpSpPr>
        <p:grpSpPr>
          <a:xfrm>
            <a:off x="9979881" y="5147282"/>
            <a:ext cx="4654419" cy="2472428"/>
            <a:chOff x="9854293" y="5114873"/>
            <a:chExt cx="4654419" cy="2472428"/>
          </a:xfrm>
        </p:grpSpPr>
        <p:sp>
          <p:nvSpPr>
            <p:cNvPr id="43" name="矢印: 山形 42">
              <a:extLst>
                <a:ext uri="{FF2B5EF4-FFF2-40B4-BE49-F238E27FC236}">
                  <a16:creationId xmlns:a16="http://schemas.microsoft.com/office/drawing/2014/main" id="{984E4D0E-D46F-4D46-020C-31EE5ACB7B8B}"/>
                </a:ext>
              </a:extLst>
            </p:cNvPr>
            <p:cNvSpPr/>
            <p:nvPr/>
          </p:nvSpPr>
          <p:spPr>
            <a:xfrm>
              <a:off x="9854293" y="5114873"/>
              <a:ext cx="4654419" cy="2472069"/>
            </a:xfrm>
            <a:prstGeom prst="chevron">
              <a:avLst/>
            </a:prstGeom>
            <a:solidFill>
              <a:srgbClr val="9A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57" name="テキスト ボックス 56">
              <a:extLst>
                <a:ext uri="{FF2B5EF4-FFF2-40B4-BE49-F238E27FC236}">
                  <a16:creationId xmlns:a16="http://schemas.microsoft.com/office/drawing/2014/main" id="{0E2746F0-51AB-2FF0-6653-8F695FB0577F}"/>
                </a:ext>
              </a:extLst>
            </p:cNvPr>
            <p:cNvSpPr txBox="1"/>
            <p:nvPr/>
          </p:nvSpPr>
          <p:spPr>
            <a:xfrm>
              <a:off x="11219013" y="5832975"/>
              <a:ext cx="2950957" cy="1754326"/>
            </a:xfrm>
            <a:prstGeom prst="rect">
              <a:avLst/>
            </a:prstGeom>
            <a:noFill/>
          </p:spPr>
          <p:txBody>
            <a:bodyPr wrap="square" rtlCol="0">
              <a:spAutoFit/>
            </a:bodyPr>
            <a:lstStyle/>
            <a:p>
              <a:pPr algn="ctr"/>
              <a:r>
                <a:rPr kumimoji="1" lang="ja-JP" altLang="en-US" sz="3600" dirty="0">
                  <a:solidFill>
                    <a:schemeClr val="bg1"/>
                  </a:solidFill>
                  <a:latin typeface="游ゴシック" panose="020B0400000000000000" pitchFamily="50" charset="-128"/>
                  <a:ea typeface="游ゴシック" panose="020B0400000000000000" pitchFamily="50" charset="-128"/>
                </a:rPr>
                <a:t>ユニバーサルデザイン</a:t>
              </a:r>
            </a:p>
            <a:p>
              <a:endParaRPr kumimoji="1" lang="ja-JP" altLang="en-US" sz="3600" dirty="0"/>
            </a:p>
          </p:txBody>
        </p:sp>
      </p:grpSp>
      <p:grpSp>
        <p:nvGrpSpPr>
          <p:cNvPr id="11" name="グループ化 10">
            <a:extLst>
              <a:ext uri="{FF2B5EF4-FFF2-40B4-BE49-F238E27FC236}">
                <a16:creationId xmlns:a16="http://schemas.microsoft.com/office/drawing/2014/main" id="{F792BCD3-748B-4271-0813-40BF5B402D44}"/>
              </a:ext>
            </a:extLst>
          </p:cNvPr>
          <p:cNvGrpSpPr/>
          <p:nvPr/>
        </p:nvGrpSpPr>
        <p:grpSpPr>
          <a:xfrm>
            <a:off x="13925744" y="5143500"/>
            <a:ext cx="4362256" cy="2472069"/>
            <a:chOff x="13738327" y="5069887"/>
            <a:chExt cx="4362256" cy="2472069"/>
          </a:xfrm>
        </p:grpSpPr>
        <p:sp>
          <p:nvSpPr>
            <p:cNvPr id="44" name="矢印: 山形 43">
              <a:extLst>
                <a:ext uri="{FF2B5EF4-FFF2-40B4-BE49-F238E27FC236}">
                  <a16:creationId xmlns:a16="http://schemas.microsoft.com/office/drawing/2014/main" id="{7F5C2CD6-3BBE-AEB7-8894-193C8A736EFF}"/>
                </a:ext>
              </a:extLst>
            </p:cNvPr>
            <p:cNvSpPr/>
            <p:nvPr/>
          </p:nvSpPr>
          <p:spPr>
            <a:xfrm>
              <a:off x="13738327" y="5069887"/>
              <a:ext cx="4362256" cy="2472069"/>
            </a:xfrm>
            <a:prstGeom prst="chevron">
              <a:avLst/>
            </a:prstGeom>
            <a:solidFill>
              <a:srgbClr val="85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D7A182E3-19BF-5DE7-C4CC-C2796DE6B5BB}"/>
                </a:ext>
              </a:extLst>
            </p:cNvPr>
            <p:cNvSpPr txBox="1"/>
            <p:nvPr/>
          </p:nvSpPr>
          <p:spPr>
            <a:xfrm>
              <a:off x="14902615" y="5783332"/>
              <a:ext cx="3188433" cy="1200329"/>
            </a:xfrm>
            <a:prstGeom prst="rect">
              <a:avLst/>
            </a:prstGeom>
            <a:noFill/>
          </p:spPr>
          <p:txBody>
            <a:bodyPr wrap="square" rtlCol="0">
              <a:spAutoFit/>
            </a:bodyPr>
            <a:lstStyle/>
            <a:p>
              <a:r>
                <a:rPr kumimoji="1" lang="ja-JP" altLang="en-US" sz="3600" dirty="0">
                  <a:solidFill>
                    <a:schemeClr val="bg1"/>
                  </a:solidFill>
                  <a:latin typeface="游ゴシック" panose="020B0400000000000000" pitchFamily="50" charset="-128"/>
                  <a:ea typeface="游ゴシック" panose="020B0400000000000000" pitchFamily="50" charset="-128"/>
                </a:rPr>
                <a:t>オリジナルキャラクター</a:t>
              </a:r>
            </a:p>
          </p:txBody>
        </p:sp>
      </p:grpSp>
    </p:spTree>
    <p:extLst>
      <p:ext uri="{BB962C8B-B14F-4D97-AF65-F5344CB8AC3E}">
        <p14:creationId xmlns:p14="http://schemas.microsoft.com/office/powerpoint/2010/main" val="104818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grpSp>
        <p:nvGrpSpPr>
          <p:cNvPr id="30" name="Group 2">
            <a:extLst>
              <a:ext uri="{FF2B5EF4-FFF2-40B4-BE49-F238E27FC236}">
                <a16:creationId xmlns:a16="http://schemas.microsoft.com/office/drawing/2014/main" id="{4DFD8B57-078C-6030-01E2-B164239EB373}"/>
              </a:ext>
            </a:extLst>
          </p:cNvPr>
          <p:cNvGrpSpPr/>
          <p:nvPr/>
        </p:nvGrpSpPr>
        <p:grpSpPr>
          <a:xfrm>
            <a:off x="2828674" y="2506289"/>
            <a:ext cx="12630652" cy="6117982"/>
            <a:chOff x="0" y="0"/>
            <a:chExt cx="3226502" cy="1562839"/>
          </a:xfrm>
        </p:grpSpPr>
        <p:sp>
          <p:nvSpPr>
            <p:cNvPr id="31" name="Freeform 3">
              <a:extLst>
                <a:ext uri="{FF2B5EF4-FFF2-40B4-BE49-F238E27FC236}">
                  <a16:creationId xmlns:a16="http://schemas.microsoft.com/office/drawing/2014/main" id="{83BB6A60-6ACA-33D8-2C58-5B6DD3723440}"/>
                </a:ext>
              </a:extLst>
            </p:cNvPr>
            <p:cNvSpPr/>
            <p:nvPr/>
          </p:nvSpPr>
          <p:spPr>
            <a:xfrm>
              <a:off x="0" y="0"/>
              <a:ext cx="3226502" cy="1562839"/>
            </a:xfrm>
            <a:custGeom>
              <a:avLst/>
              <a:gdLst/>
              <a:ahLst/>
              <a:cxnLst/>
              <a:rect l="l" t="t" r="r" b="b"/>
              <a:pathLst>
                <a:path w="3226502" h="1562839">
                  <a:moveTo>
                    <a:pt x="18388" y="0"/>
                  </a:moveTo>
                  <a:lnTo>
                    <a:pt x="3208113" y="0"/>
                  </a:lnTo>
                  <a:cubicBezTo>
                    <a:pt x="3218269" y="0"/>
                    <a:pt x="3226502" y="8233"/>
                    <a:pt x="3226502" y="18388"/>
                  </a:cubicBezTo>
                  <a:lnTo>
                    <a:pt x="3226502" y="1544451"/>
                  </a:lnTo>
                  <a:cubicBezTo>
                    <a:pt x="3226502" y="1549328"/>
                    <a:pt x="3224565" y="1554005"/>
                    <a:pt x="3221116" y="1557454"/>
                  </a:cubicBezTo>
                  <a:cubicBezTo>
                    <a:pt x="3217668" y="1560902"/>
                    <a:pt x="3212990" y="1562839"/>
                    <a:pt x="3208113" y="1562839"/>
                  </a:cubicBezTo>
                  <a:lnTo>
                    <a:pt x="18388" y="1562839"/>
                  </a:lnTo>
                  <a:cubicBezTo>
                    <a:pt x="13511" y="1562839"/>
                    <a:pt x="8834" y="1560902"/>
                    <a:pt x="5386" y="1557454"/>
                  </a:cubicBezTo>
                  <a:cubicBezTo>
                    <a:pt x="1937" y="1554005"/>
                    <a:pt x="0" y="1549328"/>
                    <a:pt x="0" y="1544451"/>
                  </a:cubicBezTo>
                  <a:lnTo>
                    <a:pt x="0" y="18388"/>
                  </a:lnTo>
                  <a:cubicBezTo>
                    <a:pt x="0" y="13511"/>
                    <a:pt x="1937" y="8834"/>
                    <a:pt x="5386" y="5386"/>
                  </a:cubicBezTo>
                  <a:cubicBezTo>
                    <a:pt x="8834" y="1937"/>
                    <a:pt x="13511" y="0"/>
                    <a:pt x="18388" y="0"/>
                  </a:cubicBezTo>
                  <a:close/>
                </a:path>
              </a:pathLst>
            </a:custGeom>
            <a:solidFill>
              <a:srgbClr val="252525"/>
            </a:solidFill>
            <a:ln cap="rnd">
              <a:noFill/>
              <a:prstDash val="solid"/>
              <a:round/>
            </a:ln>
          </p:spPr>
          <p:txBody>
            <a:bodyPr/>
            <a:lstStyle/>
            <a:p>
              <a:endParaRPr lang="ja-JP" altLang="en-US"/>
            </a:p>
          </p:txBody>
        </p:sp>
        <p:sp>
          <p:nvSpPr>
            <p:cNvPr id="33" name="TextBox 4">
              <a:extLst>
                <a:ext uri="{FF2B5EF4-FFF2-40B4-BE49-F238E27FC236}">
                  <a16:creationId xmlns:a16="http://schemas.microsoft.com/office/drawing/2014/main" id="{39D1F047-9650-6AD2-2184-A5195C8B6A3C}"/>
                </a:ext>
              </a:extLst>
            </p:cNvPr>
            <p:cNvSpPr txBox="1"/>
            <p:nvPr/>
          </p:nvSpPr>
          <p:spPr>
            <a:xfrm>
              <a:off x="0" y="-38100"/>
              <a:ext cx="3226502" cy="1600939"/>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4666697" y="5565280"/>
            <a:ext cx="3802891" cy="729951"/>
            <a:chOff x="0" y="0"/>
            <a:chExt cx="963878" cy="185013"/>
          </a:xfrm>
        </p:grpSpPr>
        <p:sp>
          <p:nvSpPr>
            <p:cNvPr id="7" name="Freeform 7"/>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dirty="0"/>
            </a:p>
          </p:txBody>
        </p:sp>
        <p:sp>
          <p:nvSpPr>
            <p:cNvPr id="8" name="TextBox 8"/>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コンセプト</a:t>
              </a:r>
              <a:endParaRPr lang="en-US" sz="2400" b="1" dirty="0">
                <a:solidFill>
                  <a:srgbClr val="FFFFFF"/>
                </a:solidFill>
                <a:latin typeface="Montserrat Bold"/>
              </a:endParaRPr>
            </a:p>
          </p:txBody>
        </p:sp>
      </p:grpSp>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381000" y="876300"/>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sp>
        <p:nvSpPr>
          <p:cNvPr id="25" name="TextBox 25"/>
          <p:cNvSpPr txBox="1"/>
          <p:nvPr/>
        </p:nvSpPr>
        <p:spPr>
          <a:xfrm>
            <a:off x="5181600" y="2902894"/>
            <a:ext cx="3002538" cy="367729"/>
          </a:xfrm>
          <a:prstGeom prst="rect">
            <a:avLst/>
          </a:prstGeom>
        </p:spPr>
        <p:txBody>
          <a:bodyPr wrap="square" lIns="0" tIns="0" rIns="0" bIns="0" rtlCol="0" anchor="t">
            <a:spAutoFit/>
          </a:bodyPr>
          <a:lstStyle/>
          <a:p>
            <a:pPr algn="l">
              <a:lnSpc>
                <a:spcPts val="3075"/>
              </a:lnSpc>
              <a:spcBef>
                <a:spcPct val="0"/>
              </a:spcBef>
            </a:pPr>
            <a:r>
              <a:rPr lang="en-US" altLang="ja-JP" sz="2196" dirty="0">
                <a:solidFill>
                  <a:srgbClr val="FFFFFF"/>
                </a:solidFill>
                <a:latin typeface="Montserrat Bold"/>
              </a:rPr>
              <a:t>Table of Contents</a:t>
            </a:r>
            <a:endParaRPr lang="en-US" sz="2196" dirty="0">
              <a:solidFill>
                <a:srgbClr val="FFFFFF"/>
              </a:solidFill>
              <a:latin typeface="Montserrat Bold"/>
            </a:endParaRPr>
          </a:p>
        </p:txBody>
      </p:sp>
      <p:grpSp>
        <p:nvGrpSpPr>
          <p:cNvPr id="26" name="Group 12">
            <a:extLst>
              <a:ext uri="{FF2B5EF4-FFF2-40B4-BE49-F238E27FC236}">
                <a16:creationId xmlns:a16="http://schemas.microsoft.com/office/drawing/2014/main" id="{D30F7B5D-6633-B726-3F56-F3479E03D807}"/>
              </a:ext>
            </a:extLst>
          </p:cNvPr>
          <p:cNvGrpSpPr/>
          <p:nvPr/>
        </p:nvGrpSpPr>
        <p:grpSpPr>
          <a:xfrm>
            <a:off x="4673231" y="6630673"/>
            <a:ext cx="3802891" cy="729951"/>
            <a:chOff x="0" y="0"/>
            <a:chExt cx="963878" cy="185013"/>
          </a:xfrm>
        </p:grpSpPr>
        <p:sp>
          <p:nvSpPr>
            <p:cNvPr id="27" name="Freeform 13">
              <a:extLst>
                <a:ext uri="{FF2B5EF4-FFF2-40B4-BE49-F238E27FC236}">
                  <a16:creationId xmlns:a16="http://schemas.microsoft.com/office/drawing/2014/main" id="{B1E35280-85DA-3039-FC64-CE1759AA7BB6}"/>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8" name="TextBox 14">
              <a:extLst>
                <a:ext uri="{FF2B5EF4-FFF2-40B4-BE49-F238E27FC236}">
                  <a16:creationId xmlns:a16="http://schemas.microsoft.com/office/drawing/2014/main" id="{06CB8383-9CF9-0232-33D0-0DB7662D3DE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デモンストレーション</a:t>
              </a:r>
              <a:endParaRPr lang="en-US" sz="2400" b="1" dirty="0">
                <a:solidFill>
                  <a:srgbClr val="FFFFFF"/>
                </a:solidFill>
                <a:latin typeface="Montserrat Bold"/>
              </a:endParaRPr>
            </a:p>
          </p:txBody>
        </p:sp>
      </p:grpSp>
      <p:sp>
        <p:nvSpPr>
          <p:cNvPr id="32" name="TextBox 5">
            <a:extLst>
              <a:ext uri="{FF2B5EF4-FFF2-40B4-BE49-F238E27FC236}">
                <a16:creationId xmlns:a16="http://schemas.microsoft.com/office/drawing/2014/main" id="{CFA807FD-E038-9B45-56EF-E00E9FE67FF1}"/>
              </a:ext>
            </a:extLst>
          </p:cNvPr>
          <p:cNvSpPr txBox="1"/>
          <p:nvPr/>
        </p:nvSpPr>
        <p:spPr>
          <a:xfrm>
            <a:off x="5486400" y="3756783"/>
            <a:ext cx="9229902" cy="1383520"/>
          </a:xfrm>
          <a:prstGeom prst="rect">
            <a:avLst/>
          </a:prstGeom>
        </p:spPr>
        <p:txBody>
          <a:bodyPr wrap="square" lIns="0" tIns="0" rIns="0" bIns="0" rtlCol="0" anchor="t">
            <a:spAutoFit/>
          </a:bodyPr>
          <a:lstStyle/>
          <a:p>
            <a:pPr algn="l">
              <a:lnSpc>
                <a:spcPts val="5600"/>
              </a:lnSpc>
              <a:spcBef>
                <a:spcPct val="0"/>
              </a:spcBef>
            </a:pPr>
            <a:r>
              <a:rPr lang="en-US" altLang="ja-JP" sz="4000" dirty="0">
                <a:solidFill>
                  <a:srgbClr val="FFFFFF"/>
                </a:solidFill>
                <a:latin typeface="Montserrat"/>
              </a:rPr>
              <a:t>Ladies and gentlemen,</a:t>
            </a:r>
          </a:p>
          <a:p>
            <a:pPr algn="l">
              <a:lnSpc>
                <a:spcPts val="5600"/>
              </a:lnSpc>
              <a:spcBef>
                <a:spcPct val="0"/>
              </a:spcBef>
            </a:pPr>
            <a:r>
              <a:rPr lang="en-US" altLang="ja-JP" sz="4000" dirty="0">
                <a:solidFill>
                  <a:srgbClr val="FFFFFF"/>
                </a:solidFill>
                <a:latin typeface="Montserrat"/>
              </a:rPr>
              <a:t> this is the table of contents.</a:t>
            </a:r>
            <a:endParaRPr lang="en-US" sz="4000" dirty="0">
              <a:solidFill>
                <a:srgbClr val="FFFFFF"/>
              </a:solidFill>
              <a:latin typeface="Montserrat"/>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9" name="TextBox 24">
            <a:extLst>
              <a:ext uri="{FF2B5EF4-FFF2-40B4-BE49-F238E27FC236}">
                <a16:creationId xmlns:a16="http://schemas.microsoft.com/office/drawing/2014/main" id="{927900F0-9C63-80B9-51E7-86FE9AF3C25E}"/>
              </a:ext>
            </a:extLst>
          </p:cNvPr>
          <p:cNvSpPr txBox="1"/>
          <p:nvPr/>
        </p:nvSpPr>
        <p:spPr>
          <a:xfrm>
            <a:off x="4666696" y="2880556"/>
            <a:ext cx="383444" cy="438114"/>
          </a:xfrm>
          <a:prstGeom prst="rect">
            <a:avLst/>
          </a:prstGeom>
        </p:spPr>
        <p:txBody>
          <a:bodyPr lIns="50800" tIns="50800" rIns="50800" bIns="50800" rtlCol="0" anchor="ctr"/>
          <a:lstStyle/>
          <a:p>
            <a:pPr algn="ctr">
              <a:lnSpc>
                <a:spcPts val="1960"/>
              </a:lnSpc>
            </a:pPr>
            <a:r>
              <a:rPr lang="en-US" sz="1400" dirty="0">
                <a:solidFill>
                  <a:srgbClr val="FFFFFF"/>
                </a:solidFill>
                <a:latin typeface="Montserrat Bold"/>
              </a:rPr>
              <a:t>#2</a:t>
            </a:r>
          </a:p>
        </p:txBody>
      </p:sp>
      <p:grpSp>
        <p:nvGrpSpPr>
          <p:cNvPr id="35" name="Group 22">
            <a:extLst>
              <a:ext uri="{FF2B5EF4-FFF2-40B4-BE49-F238E27FC236}">
                <a16:creationId xmlns:a16="http://schemas.microsoft.com/office/drawing/2014/main" id="{B70918E4-ABDD-08E8-B3C0-E04A4B793D58}"/>
              </a:ext>
            </a:extLst>
          </p:cNvPr>
          <p:cNvGrpSpPr/>
          <p:nvPr/>
        </p:nvGrpSpPr>
        <p:grpSpPr>
          <a:xfrm>
            <a:off x="4666697" y="2926375"/>
            <a:ext cx="383444" cy="355660"/>
            <a:chOff x="0" y="0"/>
            <a:chExt cx="132884" cy="123256"/>
          </a:xfrm>
        </p:grpSpPr>
        <p:sp>
          <p:nvSpPr>
            <p:cNvPr id="36" name="Freeform 23">
              <a:extLst>
                <a:ext uri="{FF2B5EF4-FFF2-40B4-BE49-F238E27FC236}">
                  <a16:creationId xmlns:a16="http://schemas.microsoft.com/office/drawing/2014/main" id="{BA79AC03-97DB-EF0B-C831-878D3E17E2C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37" name="TextBox 24">
              <a:extLst>
                <a:ext uri="{FF2B5EF4-FFF2-40B4-BE49-F238E27FC236}">
                  <a16:creationId xmlns:a16="http://schemas.microsoft.com/office/drawing/2014/main" id="{B0D23819-4074-C615-4B10-4FAD323A2F8D}"/>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#2</a:t>
              </a:r>
            </a:p>
          </p:txBody>
        </p:sp>
      </p:grpSp>
      <p:grpSp>
        <p:nvGrpSpPr>
          <p:cNvPr id="5" name="Group 15">
            <a:extLst>
              <a:ext uri="{FF2B5EF4-FFF2-40B4-BE49-F238E27FC236}">
                <a16:creationId xmlns:a16="http://schemas.microsoft.com/office/drawing/2014/main" id="{429098B4-4DF2-B924-3434-A10B941E8C75}"/>
              </a:ext>
            </a:extLst>
          </p:cNvPr>
          <p:cNvGrpSpPr/>
          <p:nvPr/>
        </p:nvGrpSpPr>
        <p:grpSpPr>
          <a:xfrm>
            <a:off x="8829109" y="6630674"/>
            <a:ext cx="3802891" cy="729951"/>
            <a:chOff x="0" y="0"/>
            <a:chExt cx="963878" cy="185013"/>
          </a:xfrm>
        </p:grpSpPr>
        <p:sp>
          <p:nvSpPr>
            <p:cNvPr id="20" name="Freeform 16">
              <a:extLst>
                <a:ext uri="{FF2B5EF4-FFF2-40B4-BE49-F238E27FC236}">
                  <a16:creationId xmlns:a16="http://schemas.microsoft.com/office/drawing/2014/main" id="{8B094088-71CB-5593-1067-3564A727A607}"/>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22" name="TextBox 17">
              <a:extLst>
                <a:ext uri="{FF2B5EF4-FFF2-40B4-BE49-F238E27FC236}">
                  <a16:creationId xmlns:a16="http://schemas.microsoft.com/office/drawing/2014/main" id="{2CA3F92F-A53C-10DA-450F-9049FFCC5968}"/>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チームワーク</a:t>
              </a:r>
              <a:endParaRPr lang="en-US" sz="2400" b="1" dirty="0">
                <a:solidFill>
                  <a:srgbClr val="FFFFFF"/>
                </a:solidFill>
                <a:latin typeface="Montserrat Bold"/>
              </a:endParaRPr>
            </a:p>
          </p:txBody>
        </p:sp>
      </p:grpSp>
      <p:grpSp>
        <p:nvGrpSpPr>
          <p:cNvPr id="15" name="Group 12">
            <a:extLst>
              <a:ext uri="{FF2B5EF4-FFF2-40B4-BE49-F238E27FC236}">
                <a16:creationId xmlns:a16="http://schemas.microsoft.com/office/drawing/2014/main" id="{3DB1C8C1-CE34-8155-064C-F31B302DD36C}"/>
              </a:ext>
            </a:extLst>
          </p:cNvPr>
          <p:cNvGrpSpPr/>
          <p:nvPr/>
        </p:nvGrpSpPr>
        <p:grpSpPr>
          <a:xfrm>
            <a:off x="4666696" y="7753986"/>
            <a:ext cx="3802891" cy="729951"/>
            <a:chOff x="0" y="0"/>
            <a:chExt cx="963878" cy="185013"/>
          </a:xfrm>
        </p:grpSpPr>
        <p:sp>
          <p:nvSpPr>
            <p:cNvPr id="16" name="Freeform 13">
              <a:extLst>
                <a:ext uri="{FF2B5EF4-FFF2-40B4-BE49-F238E27FC236}">
                  <a16:creationId xmlns:a16="http://schemas.microsoft.com/office/drawing/2014/main" id="{F834D32C-2554-3D08-5FDA-AF54CEE78D6A}"/>
                </a:ext>
              </a:extLst>
            </p:cNvPr>
            <p:cNvSpPr/>
            <p:nvPr/>
          </p:nvSpPr>
          <p:spPr>
            <a:xfrm>
              <a:off x="0" y="0"/>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000000">
                <a:alpha val="0"/>
              </a:srgbClr>
            </a:solidFill>
            <a:ln w="38100" cap="sq">
              <a:solidFill>
                <a:srgbClr val="FFFFFF"/>
              </a:solidFill>
              <a:prstDash val="solid"/>
              <a:miter/>
            </a:ln>
          </p:spPr>
          <p:txBody>
            <a:bodyPr/>
            <a:lstStyle/>
            <a:p>
              <a:endParaRPr lang="ja-JP" altLang="en-US"/>
            </a:p>
          </p:txBody>
        </p:sp>
        <p:sp>
          <p:nvSpPr>
            <p:cNvPr id="17" name="TextBox 14">
              <a:extLst>
                <a:ext uri="{FF2B5EF4-FFF2-40B4-BE49-F238E27FC236}">
                  <a16:creationId xmlns:a16="http://schemas.microsoft.com/office/drawing/2014/main" id="{9F6ABE4C-3642-BEF3-1880-6B27E369C892}"/>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r>
                <a:rPr lang="ja-JP" altLang="en-US" sz="2400" b="1" dirty="0">
                  <a:solidFill>
                    <a:srgbClr val="FFFFFF"/>
                  </a:solidFill>
                  <a:latin typeface="Montserrat Bold"/>
                </a:rPr>
                <a:t>個人紹介</a:t>
              </a:r>
              <a:endParaRPr lang="en-US" sz="2400" b="1" dirty="0">
                <a:solidFill>
                  <a:srgbClr val="FFFFFF"/>
                </a:solidFill>
                <a:latin typeface="Montserrat Bold"/>
              </a:endParaRPr>
            </a:p>
          </p:txBody>
        </p:sp>
      </p:grpSp>
      <p:grpSp>
        <p:nvGrpSpPr>
          <p:cNvPr id="12" name="グループ化 11">
            <a:extLst>
              <a:ext uri="{FF2B5EF4-FFF2-40B4-BE49-F238E27FC236}">
                <a16:creationId xmlns:a16="http://schemas.microsoft.com/office/drawing/2014/main" id="{C0FFB221-1FFA-5857-15B0-10F134E1D269}"/>
              </a:ext>
            </a:extLst>
          </p:cNvPr>
          <p:cNvGrpSpPr/>
          <p:nvPr/>
        </p:nvGrpSpPr>
        <p:grpSpPr>
          <a:xfrm>
            <a:off x="8829108" y="5414960"/>
            <a:ext cx="3802892" cy="885854"/>
            <a:chOff x="8829108" y="5414960"/>
            <a:chExt cx="3802892" cy="885854"/>
          </a:xfrm>
        </p:grpSpPr>
        <p:grpSp>
          <p:nvGrpSpPr>
            <p:cNvPr id="2" name="Group 12">
              <a:extLst>
                <a:ext uri="{FF2B5EF4-FFF2-40B4-BE49-F238E27FC236}">
                  <a16:creationId xmlns:a16="http://schemas.microsoft.com/office/drawing/2014/main" id="{0FD509AA-491E-0CEA-6D88-450FDA108689}"/>
                </a:ext>
              </a:extLst>
            </p:cNvPr>
            <p:cNvGrpSpPr/>
            <p:nvPr/>
          </p:nvGrpSpPr>
          <p:grpSpPr>
            <a:xfrm>
              <a:off x="8829108" y="5414960"/>
              <a:ext cx="3802891" cy="885854"/>
              <a:chOff x="0" y="-38100"/>
              <a:chExt cx="963878" cy="224528"/>
            </a:xfrm>
          </p:grpSpPr>
          <p:sp>
            <p:nvSpPr>
              <p:cNvPr id="3" name="Freeform 13">
                <a:extLst>
                  <a:ext uri="{FF2B5EF4-FFF2-40B4-BE49-F238E27FC236}">
                    <a16:creationId xmlns:a16="http://schemas.microsoft.com/office/drawing/2014/main" id="{9AD85D79-4D51-DD5C-6B6F-36991D164343}"/>
                  </a:ext>
                </a:extLst>
              </p:cNvPr>
              <p:cNvSpPr/>
              <p:nvPr/>
            </p:nvSpPr>
            <p:spPr>
              <a:xfrm>
                <a:off x="0" y="1415"/>
                <a:ext cx="963878" cy="185013"/>
              </a:xfrm>
              <a:custGeom>
                <a:avLst/>
                <a:gdLst/>
                <a:ahLst/>
                <a:cxnLst/>
                <a:rect l="l" t="t" r="r" b="b"/>
                <a:pathLst>
                  <a:path w="963878" h="185013">
                    <a:moveTo>
                      <a:pt x="0" y="0"/>
                    </a:moveTo>
                    <a:lnTo>
                      <a:pt x="963878" y="0"/>
                    </a:lnTo>
                    <a:lnTo>
                      <a:pt x="963878" y="185013"/>
                    </a:lnTo>
                    <a:lnTo>
                      <a:pt x="0" y="185013"/>
                    </a:lnTo>
                    <a:close/>
                  </a:path>
                </a:pathLst>
              </a:custGeom>
              <a:solidFill>
                <a:srgbClr val="FFFFFF"/>
              </a:solidFill>
              <a:ln cap="sq">
                <a:noFill/>
                <a:prstDash val="solid"/>
                <a:miter/>
              </a:ln>
            </p:spPr>
            <p:txBody>
              <a:bodyPr/>
              <a:lstStyle/>
              <a:p>
                <a:endParaRPr lang="ja-JP" altLang="en-US"/>
              </a:p>
            </p:txBody>
          </p:sp>
          <p:sp>
            <p:nvSpPr>
              <p:cNvPr id="4" name="TextBox 14">
                <a:extLst>
                  <a:ext uri="{FF2B5EF4-FFF2-40B4-BE49-F238E27FC236}">
                    <a16:creationId xmlns:a16="http://schemas.microsoft.com/office/drawing/2014/main" id="{9F8008A4-F02F-F1F3-E149-BABC8BF1065D}"/>
                  </a:ext>
                </a:extLst>
              </p:cNvPr>
              <p:cNvSpPr txBox="1"/>
              <p:nvPr/>
            </p:nvSpPr>
            <p:spPr>
              <a:xfrm>
                <a:off x="0" y="-38100"/>
                <a:ext cx="963878" cy="223113"/>
              </a:xfrm>
              <a:prstGeom prst="rect">
                <a:avLst/>
              </a:prstGeom>
            </p:spPr>
            <p:txBody>
              <a:bodyPr lIns="50800" tIns="50800" rIns="50800" bIns="50800" rtlCol="0" anchor="ctr"/>
              <a:lstStyle/>
              <a:p>
                <a:pPr algn="ctr">
                  <a:lnSpc>
                    <a:spcPts val="2653"/>
                  </a:lnSpc>
                </a:pPr>
                <a:endParaRPr lang="en-US" sz="1895" dirty="0">
                  <a:solidFill>
                    <a:srgbClr val="252525"/>
                  </a:solidFill>
                  <a:latin typeface="Montserrat Bold"/>
                </a:endParaRPr>
              </a:p>
            </p:txBody>
          </p:sp>
        </p:grpSp>
        <p:sp>
          <p:nvSpPr>
            <p:cNvPr id="11" name="TextBox 11"/>
            <p:cNvSpPr txBox="1"/>
            <p:nvPr/>
          </p:nvSpPr>
          <p:spPr>
            <a:xfrm>
              <a:off x="8829109" y="5414960"/>
              <a:ext cx="3802891" cy="880271"/>
            </a:xfrm>
            <a:prstGeom prst="rect">
              <a:avLst/>
            </a:prstGeom>
          </p:spPr>
          <p:txBody>
            <a:bodyPr lIns="50800" tIns="50800" rIns="50800" bIns="50800" rtlCol="0" anchor="ctr"/>
            <a:lstStyle/>
            <a:p>
              <a:pPr algn="ctr">
                <a:lnSpc>
                  <a:spcPts val="2653"/>
                </a:lnSpc>
              </a:pPr>
              <a:r>
                <a:rPr lang="ja-JP" altLang="en-US" sz="2400" b="1" dirty="0">
                  <a:latin typeface="Montserrat Bold"/>
                </a:rPr>
                <a:t>注目ポイント</a:t>
              </a:r>
              <a:endParaRPr lang="en-US" sz="2400" b="1" dirty="0">
                <a:latin typeface="Montserrat Bold"/>
              </a:endParaRPr>
            </a:p>
          </p:txBody>
        </p:sp>
      </p:grpSp>
    </p:spTree>
    <p:extLst>
      <p:ext uri="{BB962C8B-B14F-4D97-AF65-F5344CB8AC3E}">
        <p14:creationId xmlns:p14="http://schemas.microsoft.com/office/powerpoint/2010/main" val="14417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a:solidFill>
                  <a:srgbClr val="CF0001"/>
                </a:solidFill>
                <a:latin typeface="Bebas Neue Bold"/>
              </a:rPr>
              <a:t>NEWYORKERS</a:t>
            </a:r>
            <a:endParaRPr lang="en-US" sz="6000" dirty="0">
              <a:solidFill>
                <a:srgbClr val="CF0001"/>
              </a:solidFill>
              <a:latin typeface="Bebas Neue Bold"/>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grpSp>
        <p:nvGrpSpPr>
          <p:cNvPr id="9" name="グループ化 8">
            <a:extLst>
              <a:ext uri="{FF2B5EF4-FFF2-40B4-BE49-F238E27FC236}">
                <a16:creationId xmlns:a16="http://schemas.microsoft.com/office/drawing/2014/main" id="{73DD840D-1D4A-551E-2FFE-B75C1451BD23}"/>
              </a:ext>
            </a:extLst>
          </p:cNvPr>
          <p:cNvGrpSpPr/>
          <p:nvPr/>
        </p:nvGrpSpPr>
        <p:grpSpPr>
          <a:xfrm>
            <a:off x="-4035022" y="2201616"/>
            <a:ext cx="11125200" cy="9199253"/>
            <a:chOff x="-4035022" y="2201616"/>
            <a:chExt cx="11125200" cy="9199253"/>
          </a:xfrm>
        </p:grpSpPr>
        <p:sp>
          <p:nvSpPr>
            <p:cNvPr id="24" name="TextBox 24"/>
            <p:cNvSpPr txBox="1"/>
            <p:nvPr/>
          </p:nvSpPr>
          <p:spPr>
            <a:xfrm>
              <a:off x="2438400" y="7810500"/>
              <a:ext cx="383444" cy="438114"/>
            </a:xfrm>
            <a:prstGeom prst="rect">
              <a:avLst/>
            </a:prstGeom>
          </p:spPr>
          <p:txBody>
            <a:bodyPr lIns="50800" tIns="50800" rIns="50800" bIns="50800" rtlCol="0" anchor="ctr"/>
            <a:lstStyle/>
            <a:p>
              <a:pPr algn="ctr">
                <a:lnSpc>
                  <a:spcPts val="1960"/>
                </a:lnSpc>
              </a:pPr>
              <a:endParaRPr lang="en-US" sz="41300" dirty="0">
                <a:solidFill>
                  <a:srgbClr val="FFFFFF"/>
                </a:solidFill>
                <a:latin typeface="Montserrat Bold"/>
              </a:endParaRPr>
            </a:p>
          </p:txBody>
        </p:sp>
        <p:sp>
          <p:nvSpPr>
            <p:cNvPr id="8" name="正方形/長方形 7">
              <a:extLst>
                <a:ext uri="{FF2B5EF4-FFF2-40B4-BE49-F238E27FC236}">
                  <a16:creationId xmlns:a16="http://schemas.microsoft.com/office/drawing/2014/main" id="{448D36A2-4530-512E-1F05-E01C5B8B1B80}"/>
                </a:ext>
              </a:extLst>
            </p:cNvPr>
            <p:cNvSpPr/>
            <p:nvPr/>
          </p:nvSpPr>
          <p:spPr>
            <a:xfrm>
              <a:off x="-4035022" y="3675677"/>
              <a:ext cx="11125200" cy="7725192"/>
            </a:xfrm>
            <a:prstGeom prst="rect">
              <a:avLst/>
            </a:prstGeom>
            <a:noFill/>
          </p:spPr>
          <p:txBody>
            <a:bodyPr wrap="square" lIns="91440" tIns="45720" rIns="91440" bIns="45720">
              <a:spAutoFit/>
            </a:bodyPr>
            <a:lstStyle/>
            <a:p>
              <a:pPr algn="ctr"/>
              <a:r>
                <a:rPr lang="en-US" altLang="ja-JP" sz="49600" b="1" cap="none" spc="50" dirty="0">
                  <a:ln w="0"/>
                  <a:solidFill>
                    <a:schemeClr val="bg1"/>
                  </a:solidFill>
                  <a:effectLst>
                    <a:innerShdw blurRad="63500" dist="50800" dir="13500000">
                      <a:srgbClr val="000000">
                        <a:alpha val="50000"/>
                      </a:srgbClr>
                    </a:innerShdw>
                  </a:effectLst>
                </a:rPr>
                <a:t>1</a:t>
              </a:r>
              <a:endParaRPr lang="ja-JP" altLang="en-US" sz="49600" b="1" cap="none" spc="50" dirty="0">
                <a:ln w="0"/>
                <a:solidFill>
                  <a:schemeClr val="bg1"/>
                </a:solidFill>
                <a:effectLst>
                  <a:innerShdw blurRad="63500" dist="50800" dir="13500000">
                    <a:srgbClr val="000000">
                      <a:alpha val="50000"/>
                    </a:srgbClr>
                  </a:innerShdw>
                </a:effectLst>
              </a:endParaRPr>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1ECA0EA4-884C-6591-A672-97D2D4482B8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925083" y="2201616"/>
              <a:ext cx="3752850" cy="7543800"/>
            </a:xfrm>
            <a:prstGeom prst="rect">
              <a:avLst/>
            </a:prstGeom>
          </p:spPr>
        </p:pic>
      </p:grpSp>
      <p:grpSp>
        <p:nvGrpSpPr>
          <p:cNvPr id="14" name="グループ化 13">
            <a:extLst>
              <a:ext uri="{FF2B5EF4-FFF2-40B4-BE49-F238E27FC236}">
                <a16:creationId xmlns:a16="http://schemas.microsoft.com/office/drawing/2014/main" id="{3DA447BE-21F5-0552-4863-525758E11899}"/>
              </a:ext>
            </a:extLst>
          </p:cNvPr>
          <p:cNvGrpSpPr/>
          <p:nvPr/>
        </p:nvGrpSpPr>
        <p:grpSpPr>
          <a:xfrm>
            <a:off x="1866376" y="2179729"/>
            <a:ext cx="11125200" cy="9249563"/>
            <a:chOff x="1866376" y="2179729"/>
            <a:chExt cx="11125200" cy="9249563"/>
          </a:xfrm>
        </p:grpSpPr>
        <p:sp>
          <p:nvSpPr>
            <p:cNvPr id="11" name="正方形/長方形 10">
              <a:extLst>
                <a:ext uri="{FF2B5EF4-FFF2-40B4-BE49-F238E27FC236}">
                  <a16:creationId xmlns:a16="http://schemas.microsoft.com/office/drawing/2014/main" id="{191D3C2F-4AE3-088D-A1B8-2816CB3B769F}"/>
                </a:ext>
              </a:extLst>
            </p:cNvPr>
            <p:cNvSpPr/>
            <p:nvPr/>
          </p:nvSpPr>
          <p:spPr>
            <a:xfrm>
              <a:off x="1866376" y="3704100"/>
              <a:ext cx="11125200" cy="7725192"/>
            </a:xfrm>
            <a:prstGeom prst="rect">
              <a:avLst/>
            </a:prstGeom>
            <a:noFill/>
          </p:spPr>
          <p:txBody>
            <a:bodyPr wrap="square" lIns="91440" tIns="45720" rIns="91440" bIns="45720">
              <a:spAutoFit/>
            </a:bodyPr>
            <a:lstStyle/>
            <a:p>
              <a:pPr algn="ctr"/>
              <a:r>
                <a:rPr lang="en-US" altLang="ja-JP" sz="49600" b="1" spc="50" dirty="0">
                  <a:ln w="0"/>
                  <a:solidFill>
                    <a:schemeClr val="bg1"/>
                  </a:solidFill>
                  <a:effectLst>
                    <a:innerShdw blurRad="63500" dist="50800" dir="13500000">
                      <a:srgbClr val="000000">
                        <a:alpha val="50000"/>
                      </a:srgbClr>
                    </a:innerShdw>
                  </a:effectLst>
                </a:rPr>
                <a:t>2</a:t>
              </a:r>
              <a:endParaRPr lang="ja-JP" altLang="en-US" sz="49600" b="1" cap="none" spc="50" dirty="0">
                <a:ln w="0"/>
                <a:solidFill>
                  <a:schemeClr val="bg1"/>
                </a:solidFill>
                <a:effectLst>
                  <a:innerShdw blurRad="63500" dist="50800" dir="13500000">
                    <a:srgbClr val="000000">
                      <a:alpha val="50000"/>
                    </a:srgbClr>
                  </a:innerShdw>
                </a:effectLst>
              </a:endParaRPr>
            </a:p>
          </p:txBody>
        </p:sp>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AA5AE78D-86D7-D95E-C6F4-AB1C652FF3E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21616" y="2179729"/>
              <a:ext cx="3752851" cy="7523362"/>
            </a:xfrm>
            <a:prstGeom prst="rect">
              <a:avLst/>
            </a:prstGeom>
          </p:spPr>
        </p:pic>
      </p:grpSp>
      <p:grpSp>
        <p:nvGrpSpPr>
          <p:cNvPr id="16" name="グループ化 15">
            <a:extLst>
              <a:ext uri="{FF2B5EF4-FFF2-40B4-BE49-F238E27FC236}">
                <a16:creationId xmlns:a16="http://schemas.microsoft.com/office/drawing/2014/main" id="{3739B42B-E790-FC66-8CDF-884CF8FB5720}"/>
              </a:ext>
            </a:extLst>
          </p:cNvPr>
          <p:cNvGrpSpPr/>
          <p:nvPr/>
        </p:nvGrpSpPr>
        <p:grpSpPr>
          <a:xfrm>
            <a:off x="8068576" y="2205669"/>
            <a:ext cx="11125200" cy="9358480"/>
            <a:chOff x="8068576" y="2205669"/>
            <a:chExt cx="11125200" cy="9358480"/>
          </a:xfrm>
        </p:grpSpPr>
        <p:sp>
          <p:nvSpPr>
            <p:cNvPr id="12" name="正方形/長方形 11">
              <a:extLst>
                <a:ext uri="{FF2B5EF4-FFF2-40B4-BE49-F238E27FC236}">
                  <a16:creationId xmlns:a16="http://schemas.microsoft.com/office/drawing/2014/main" id="{B5A9A6BA-6111-933D-85BA-BD485236893B}"/>
                </a:ext>
              </a:extLst>
            </p:cNvPr>
            <p:cNvSpPr/>
            <p:nvPr/>
          </p:nvSpPr>
          <p:spPr>
            <a:xfrm>
              <a:off x="8068576" y="3838957"/>
              <a:ext cx="11125200" cy="7725192"/>
            </a:xfrm>
            <a:prstGeom prst="rect">
              <a:avLst/>
            </a:prstGeom>
            <a:noFill/>
          </p:spPr>
          <p:txBody>
            <a:bodyPr wrap="square" lIns="91440" tIns="45720" rIns="91440" bIns="45720">
              <a:spAutoFit/>
            </a:bodyPr>
            <a:lstStyle/>
            <a:p>
              <a:pPr algn="ctr"/>
              <a:r>
                <a:rPr lang="en-US" altLang="ja-JP" sz="49600" b="1" spc="50" dirty="0">
                  <a:ln w="0"/>
                  <a:solidFill>
                    <a:schemeClr val="bg1"/>
                  </a:solidFill>
                  <a:effectLst>
                    <a:innerShdw blurRad="63500" dist="50800" dir="13500000">
                      <a:srgbClr val="000000">
                        <a:alpha val="50000"/>
                      </a:srgbClr>
                    </a:innerShdw>
                  </a:effectLst>
                </a:rPr>
                <a:t>3</a:t>
              </a:r>
              <a:endParaRPr lang="ja-JP" altLang="en-US" sz="49600" b="1" cap="none" spc="50" dirty="0">
                <a:ln w="0"/>
                <a:solidFill>
                  <a:schemeClr val="bg1"/>
                </a:solidFill>
                <a:effectLst>
                  <a:innerShdw blurRad="63500" dist="50800" dir="13500000">
                    <a:srgbClr val="000000">
                      <a:alpha val="50000"/>
                    </a:srgbClr>
                  </a:innerShdw>
                </a:effectLst>
              </a:endParaRPr>
            </a:p>
          </p:txBody>
        </p:sp>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73A2BE01-9B63-98A3-266C-35D8978ABA5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3970797" y="2205669"/>
              <a:ext cx="3805870" cy="7297120"/>
            </a:xfrm>
            <a:prstGeom prst="rect">
              <a:avLst/>
            </a:prstGeom>
          </p:spPr>
        </p:pic>
      </p:grpSp>
    </p:spTree>
    <p:extLst>
      <p:ext uri="{BB962C8B-B14F-4D97-AF65-F5344CB8AC3E}">
        <p14:creationId xmlns:p14="http://schemas.microsoft.com/office/powerpoint/2010/main" val="362963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1515"/>
        </a:solidFill>
        <a:effectLst/>
      </p:bgPr>
    </p:bg>
    <p:spTree>
      <p:nvGrpSpPr>
        <p:cNvPr id="1" name=""/>
        <p:cNvGrpSpPr/>
        <p:nvPr/>
      </p:nvGrpSpPr>
      <p:grpSpPr>
        <a:xfrm>
          <a:off x="0" y="0"/>
          <a:ext cx="0" cy="0"/>
          <a:chOff x="0" y="0"/>
          <a:chExt cx="0" cy="0"/>
        </a:xfrm>
      </p:grpSpPr>
      <p:sp>
        <p:nvSpPr>
          <p:cNvPr id="18" name="Freeform 18"/>
          <p:cNvSpPr/>
          <p:nvPr/>
        </p:nvSpPr>
        <p:spPr>
          <a:xfrm>
            <a:off x="15063627" y="785973"/>
            <a:ext cx="525093" cy="525093"/>
          </a:xfrm>
          <a:custGeom>
            <a:avLst/>
            <a:gdLst/>
            <a:ahLst/>
            <a:cxnLst/>
            <a:rect l="l" t="t" r="r" b="b"/>
            <a:pathLst>
              <a:path w="525093" h="525093">
                <a:moveTo>
                  <a:pt x="0" y="0"/>
                </a:moveTo>
                <a:lnTo>
                  <a:pt x="525093" y="0"/>
                </a:lnTo>
                <a:lnTo>
                  <a:pt x="525093" y="525093"/>
                </a:lnTo>
                <a:lnTo>
                  <a:pt x="0" y="525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9" name="Freeform 19"/>
          <p:cNvSpPr/>
          <p:nvPr/>
        </p:nvSpPr>
        <p:spPr>
          <a:xfrm>
            <a:off x="15886928" y="746334"/>
            <a:ext cx="512366" cy="564732"/>
          </a:xfrm>
          <a:custGeom>
            <a:avLst/>
            <a:gdLst/>
            <a:ahLst/>
            <a:cxnLst/>
            <a:rect l="l" t="t" r="r" b="b"/>
            <a:pathLst>
              <a:path w="512366" h="564732">
                <a:moveTo>
                  <a:pt x="0" y="0"/>
                </a:moveTo>
                <a:lnTo>
                  <a:pt x="512365" y="0"/>
                </a:lnTo>
                <a:lnTo>
                  <a:pt x="512365" y="564732"/>
                </a:lnTo>
                <a:lnTo>
                  <a:pt x="0" y="564732"/>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1" name="TextBox 21"/>
          <p:cNvSpPr txBox="1"/>
          <p:nvPr/>
        </p:nvSpPr>
        <p:spPr>
          <a:xfrm>
            <a:off x="152400" y="874536"/>
            <a:ext cx="4122162" cy="994439"/>
          </a:xfrm>
          <a:prstGeom prst="rect">
            <a:avLst/>
          </a:prstGeom>
        </p:spPr>
        <p:txBody>
          <a:bodyPr wrap="square" lIns="0" tIns="0" rIns="0" bIns="0" rtlCol="0" anchor="t">
            <a:spAutoFit/>
          </a:bodyPr>
          <a:lstStyle/>
          <a:p>
            <a:pPr algn="ctr">
              <a:lnSpc>
                <a:spcPts val="8921"/>
              </a:lnSpc>
            </a:pPr>
            <a:r>
              <a:rPr lang="en-US" altLang="ja-JP" sz="6000" dirty="0">
                <a:solidFill>
                  <a:srgbClr val="CF0001"/>
                </a:solidFill>
                <a:latin typeface="Bebas Neue Bold"/>
              </a:rPr>
              <a:t>NEWYORKERS</a:t>
            </a:r>
            <a:endParaRPr lang="en-US" sz="6000" dirty="0">
              <a:solidFill>
                <a:srgbClr val="CF0001"/>
              </a:solidFill>
              <a:latin typeface="Bebas Neue Bold"/>
            </a:endParaRPr>
          </a:p>
        </p:txBody>
      </p:sp>
      <p:pic>
        <p:nvPicPr>
          <p:cNvPr id="34" name="図 33" descr="図形, 円&#10;&#10;自動的に生成された説明">
            <a:extLst>
              <a:ext uri="{FF2B5EF4-FFF2-40B4-BE49-F238E27FC236}">
                <a16:creationId xmlns:a16="http://schemas.microsoft.com/office/drawing/2014/main" id="{C99E214F-9E11-CFB5-B4EC-FB8666CB351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rot="10624547" flipV="1">
            <a:off x="16715358" y="669545"/>
            <a:ext cx="715762" cy="718310"/>
          </a:xfrm>
          <a:prstGeom prst="rect">
            <a:avLst/>
          </a:prstGeom>
        </p:spPr>
      </p:pic>
      <p:sp>
        <p:nvSpPr>
          <p:cNvPr id="24" name="TextBox 24"/>
          <p:cNvSpPr txBox="1"/>
          <p:nvPr/>
        </p:nvSpPr>
        <p:spPr>
          <a:xfrm>
            <a:off x="2438400" y="7810500"/>
            <a:ext cx="383444" cy="438114"/>
          </a:xfrm>
          <a:prstGeom prst="rect">
            <a:avLst/>
          </a:prstGeom>
        </p:spPr>
        <p:txBody>
          <a:bodyPr lIns="50800" tIns="50800" rIns="50800" bIns="50800" rtlCol="0" anchor="ctr"/>
          <a:lstStyle/>
          <a:p>
            <a:pPr algn="ctr">
              <a:lnSpc>
                <a:spcPts val="1960"/>
              </a:lnSpc>
            </a:pPr>
            <a:endParaRPr lang="en-US" sz="41300" dirty="0">
              <a:solidFill>
                <a:srgbClr val="FFFFFF"/>
              </a:solidFill>
              <a:latin typeface="Montserrat Bold"/>
            </a:endParaRPr>
          </a:p>
        </p:txBody>
      </p:sp>
      <p:sp>
        <p:nvSpPr>
          <p:cNvPr id="8" name="正方形/長方形 7">
            <a:extLst>
              <a:ext uri="{FF2B5EF4-FFF2-40B4-BE49-F238E27FC236}">
                <a16:creationId xmlns:a16="http://schemas.microsoft.com/office/drawing/2014/main" id="{448D36A2-4530-512E-1F05-E01C5B8B1B80}"/>
              </a:ext>
            </a:extLst>
          </p:cNvPr>
          <p:cNvSpPr/>
          <p:nvPr/>
        </p:nvSpPr>
        <p:spPr>
          <a:xfrm>
            <a:off x="-3450831" y="3675424"/>
            <a:ext cx="11125200" cy="7725192"/>
          </a:xfrm>
          <a:prstGeom prst="rect">
            <a:avLst/>
          </a:prstGeom>
          <a:noFill/>
        </p:spPr>
        <p:txBody>
          <a:bodyPr wrap="square" lIns="91440" tIns="45720" rIns="91440" bIns="45720">
            <a:spAutoFit/>
          </a:bodyPr>
          <a:lstStyle/>
          <a:p>
            <a:pPr algn="ctr"/>
            <a:r>
              <a:rPr lang="en-US" altLang="ja-JP" sz="49600" b="1" cap="none" spc="50" dirty="0">
                <a:ln w="0"/>
                <a:solidFill>
                  <a:schemeClr val="bg1"/>
                </a:solidFill>
                <a:effectLst>
                  <a:innerShdw blurRad="63500" dist="50800" dir="13500000">
                    <a:srgbClr val="000000">
                      <a:alpha val="50000"/>
                    </a:srgbClr>
                  </a:innerShdw>
                </a:effectLst>
              </a:rPr>
              <a:t>1</a:t>
            </a:r>
            <a:endParaRPr lang="ja-JP" altLang="en-US" sz="49600" b="1" cap="none" spc="50" dirty="0">
              <a:ln w="0"/>
              <a:solidFill>
                <a:schemeClr val="bg1"/>
              </a:solidFill>
              <a:effectLst>
                <a:innerShdw blurRad="63500" dist="50800" dir="13500000">
                  <a:srgbClr val="000000">
                    <a:alpha val="50000"/>
                  </a:srgbClr>
                </a:innerShdw>
              </a:effectLst>
            </a:endParaRPr>
          </a:p>
        </p:txBody>
      </p:sp>
      <p:grpSp>
        <p:nvGrpSpPr>
          <p:cNvPr id="27" name="Group 4">
            <a:extLst>
              <a:ext uri="{FF2B5EF4-FFF2-40B4-BE49-F238E27FC236}">
                <a16:creationId xmlns:a16="http://schemas.microsoft.com/office/drawing/2014/main" id="{D1B34237-2D84-9E6A-02E6-98E0E654733A}"/>
              </a:ext>
            </a:extLst>
          </p:cNvPr>
          <p:cNvGrpSpPr/>
          <p:nvPr/>
        </p:nvGrpSpPr>
        <p:grpSpPr>
          <a:xfrm>
            <a:off x="7924802" y="7429500"/>
            <a:ext cx="8772700" cy="122805"/>
            <a:chOff x="0" y="0"/>
            <a:chExt cx="3347798" cy="38122"/>
          </a:xfrm>
        </p:grpSpPr>
        <p:sp>
          <p:nvSpPr>
            <p:cNvPr id="28" name="Freeform 5">
              <a:extLst>
                <a:ext uri="{FF2B5EF4-FFF2-40B4-BE49-F238E27FC236}">
                  <a16:creationId xmlns:a16="http://schemas.microsoft.com/office/drawing/2014/main" id="{65794ACB-2BFE-8FE5-3BD4-F017DE9A0D62}"/>
                </a:ext>
              </a:extLst>
            </p:cNvPr>
            <p:cNvSpPr/>
            <p:nvPr/>
          </p:nvSpPr>
          <p:spPr>
            <a:xfrm>
              <a:off x="0" y="0"/>
              <a:ext cx="3347798" cy="38122"/>
            </a:xfrm>
            <a:custGeom>
              <a:avLst/>
              <a:gdLst/>
              <a:ahLst/>
              <a:cxnLst/>
              <a:rect l="l" t="t" r="r" b="b"/>
              <a:pathLst>
                <a:path w="3347798" h="38122">
                  <a:moveTo>
                    <a:pt x="0" y="0"/>
                  </a:moveTo>
                  <a:lnTo>
                    <a:pt x="3347798" y="0"/>
                  </a:lnTo>
                  <a:lnTo>
                    <a:pt x="3347798" y="38122"/>
                  </a:lnTo>
                  <a:lnTo>
                    <a:pt x="0" y="38122"/>
                  </a:lnTo>
                  <a:close/>
                </a:path>
              </a:pathLst>
            </a:custGeom>
            <a:solidFill>
              <a:srgbClr val="757575"/>
            </a:solidFill>
          </p:spPr>
          <p:txBody>
            <a:bodyPr/>
            <a:lstStyle/>
            <a:p>
              <a:endParaRPr lang="ja-JP" altLang="en-US"/>
            </a:p>
          </p:txBody>
        </p:sp>
        <p:sp>
          <p:nvSpPr>
            <p:cNvPr id="29" name="TextBox 6">
              <a:extLst>
                <a:ext uri="{FF2B5EF4-FFF2-40B4-BE49-F238E27FC236}">
                  <a16:creationId xmlns:a16="http://schemas.microsoft.com/office/drawing/2014/main" id="{6FAD9DD2-CCB3-A0C1-704D-F8E4CC42948C}"/>
                </a:ext>
              </a:extLst>
            </p:cNvPr>
            <p:cNvSpPr txBox="1"/>
            <p:nvPr/>
          </p:nvSpPr>
          <p:spPr>
            <a:xfrm>
              <a:off x="0" y="-38100"/>
              <a:ext cx="3347798" cy="76222"/>
            </a:xfrm>
            <a:prstGeom prst="rect">
              <a:avLst/>
            </a:prstGeom>
          </p:spPr>
          <p:txBody>
            <a:bodyPr lIns="50800" tIns="50800" rIns="50800" bIns="50800" rtlCol="0" anchor="ctr"/>
            <a:lstStyle/>
            <a:p>
              <a:pPr algn="ctr">
                <a:lnSpc>
                  <a:spcPts val="2653"/>
                </a:lnSpc>
              </a:pPr>
              <a:endParaRPr/>
            </a:p>
          </p:txBody>
        </p:sp>
      </p:grpSp>
      <p:grpSp>
        <p:nvGrpSpPr>
          <p:cNvPr id="30" name="Group 7">
            <a:extLst>
              <a:ext uri="{FF2B5EF4-FFF2-40B4-BE49-F238E27FC236}">
                <a16:creationId xmlns:a16="http://schemas.microsoft.com/office/drawing/2014/main" id="{69081A12-BC1F-2A62-403D-3AD822A6A19E}"/>
              </a:ext>
            </a:extLst>
          </p:cNvPr>
          <p:cNvGrpSpPr/>
          <p:nvPr/>
        </p:nvGrpSpPr>
        <p:grpSpPr>
          <a:xfrm>
            <a:off x="7924800" y="7429500"/>
            <a:ext cx="6640347" cy="122805"/>
            <a:chOff x="0" y="0"/>
            <a:chExt cx="2415936" cy="38122"/>
          </a:xfrm>
        </p:grpSpPr>
        <p:sp>
          <p:nvSpPr>
            <p:cNvPr id="31" name="Freeform 8">
              <a:extLst>
                <a:ext uri="{FF2B5EF4-FFF2-40B4-BE49-F238E27FC236}">
                  <a16:creationId xmlns:a16="http://schemas.microsoft.com/office/drawing/2014/main" id="{92F56C1B-3684-3E48-53B9-B86787BA8032}"/>
                </a:ext>
              </a:extLst>
            </p:cNvPr>
            <p:cNvSpPr/>
            <p:nvPr/>
          </p:nvSpPr>
          <p:spPr>
            <a:xfrm>
              <a:off x="0" y="0"/>
              <a:ext cx="2415936" cy="38122"/>
            </a:xfrm>
            <a:custGeom>
              <a:avLst/>
              <a:gdLst/>
              <a:ahLst/>
              <a:cxnLst/>
              <a:rect l="l" t="t" r="r" b="b"/>
              <a:pathLst>
                <a:path w="2415936" h="38122">
                  <a:moveTo>
                    <a:pt x="0" y="0"/>
                  </a:moveTo>
                  <a:lnTo>
                    <a:pt x="2415936" y="0"/>
                  </a:lnTo>
                  <a:lnTo>
                    <a:pt x="2415936" y="38122"/>
                  </a:lnTo>
                  <a:lnTo>
                    <a:pt x="0" y="38122"/>
                  </a:lnTo>
                  <a:close/>
                </a:path>
              </a:pathLst>
            </a:custGeom>
            <a:solidFill>
              <a:srgbClr val="FF0000"/>
            </a:solidFill>
          </p:spPr>
          <p:txBody>
            <a:bodyPr/>
            <a:lstStyle/>
            <a:p>
              <a:endParaRPr lang="ja-JP" altLang="en-US"/>
            </a:p>
          </p:txBody>
        </p:sp>
        <p:sp>
          <p:nvSpPr>
            <p:cNvPr id="32" name="TextBox 9">
              <a:extLst>
                <a:ext uri="{FF2B5EF4-FFF2-40B4-BE49-F238E27FC236}">
                  <a16:creationId xmlns:a16="http://schemas.microsoft.com/office/drawing/2014/main" id="{3F7530BF-181A-9F3A-CAE1-3698C3D4C9C6}"/>
                </a:ext>
              </a:extLst>
            </p:cNvPr>
            <p:cNvSpPr txBox="1"/>
            <p:nvPr/>
          </p:nvSpPr>
          <p:spPr>
            <a:xfrm>
              <a:off x="0" y="-38100"/>
              <a:ext cx="2415936" cy="76222"/>
            </a:xfrm>
            <a:prstGeom prst="rect">
              <a:avLst/>
            </a:prstGeom>
          </p:spPr>
          <p:txBody>
            <a:bodyPr lIns="50800" tIns="50800" rIns="50800" bIns="50800" rtlCol="0" anchor="ctr"/>
            <a:lstStyle/>
            <a:p>
              <a:pPr algn="ctr">
                <a:lnSpc>
                  <a:spcPts val="2653"/>
                </a:lnSpc>
              </a:pPr>
              <a:endParaRPr/>
            </a:p>
          </p:txBody>
        </p:sp>
      </p:grpSp>
      <p:grpSp>
        <p:nvGrpSpPr>
          <p:cNvPr id="35" name="Group 10">
            <a:extLst>
              <a:ext uri="{FF2B5EF4-FFF2-40B4-BE49-F238E27FC236}">
                <a16:creationId xmlns:a16="http://schemas.microsoft.com/office/drawing/2014/main" id="{DF89136C-F710-91A4-BAF9-DC0DE47FEDE5}"/>
              </a:ext>
            </a:extLst>
          </p:cNvPr>
          <p:cNvGrpSpPr/>
          <p:nvPr/>
        </p:nvGrpSpPr>
        <p:grpSpPr>
          <a:xfrm>
            <a:off x="14539747" y="7329337"/>
            <a:ext cx="300681" cy="299168"/>
            <a:chOff x="0" y="0"/>
            <a:chExt cx="812800" cy="812800"/>
          </a:xfrm>
        </p:grpSpPr>
        <p:sp>
          <p:nvSpPr>
            <p:cNvPr id="36" name="Freeform 11">
              <a:extLst>
                <a:ext uri="{FF2B5EF4-FFF2-40B4-BE49-F238E27FC236}">
                  <a16:creationId xmlns:a16="http://schemas.microsoft.com/office/drawing/2014/main" id="{8C039899-D8E5-02A2-07AD-B8400277F84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p:spPr>
          <p:txBody>
            <a:bodyPr/>
            <a:lstStyle/>
            <a:p>
              <a:endParaRPr lang="ja-JP" altLang="en-US"/>
            </a:p>
          </p:txBody>
        </p:sp>
        <p:sp>
          <p:nvSpPr>
            <p:cNvPr id="37" name="TextBox 12">
              <a:extLst>
                <a:ext uri="{FF2B5EF4-FFF2-40B4-BE49-F238E27FC236}">
                  <a16:creationId xmlns:a16="http://schemas.microsoft.com/office/drawing/2014/main" id="{7651C783-372C-AFCF-C775-FC249342ACB2}"/>
                </a:ext>
              </a:extLst>
            </p:cNvPr>
            <p:cNvSpPr txBox="1"/>
            <p:nvPr/>
          </p:nvSpPr>
          <p:spPr>
            <a:xfrm>
              <a:off x="76200" y="38100"/>
              <a:ext cx="660400" cy="698500"/>
            </a:xfrm>
            <a:prstGeom prst="rect">
              <a:avLst/>
            </a:prstGeom>
          </p:spPr>
          <p:txBody>
            <a:bodyPr lIns="50800" tIns="50800" rIns="50800" bIns="50800" rtlCol="0" anchor="ctr"/>
            <a:lstStyle/>
            <a:p>
              <a:pPr algn="ctr">
                <a:lnSpc>
                  <a:spcPts val="2653"/>
                </a:lnSpc>
              </a:pPr>
              <a:endParaRPr/>
            </a:p>
          </p:txBody>
        </p:sp>
      </p:grpSp>
      <p:sp>
        <p:nvSpPr>
          <p:cNvPr id="38" name="TextBox 13">
            <a:extLst>
              <a:ext uri="{FF2B5EF4-FFF2-40B4-BE49-F238E27FC236}">
                <a16:creationId xmlns:a16="http://schemas.microsoft.com/office/drawing/2014/main" id="{7C93882B-44E1-77CA-D2CA-58A0B48BE5F4}"/>
              </a:ext>
            </a:extLst>
          </p:cNvPr>
          <p:cNvSpPr txBox="1"/>
          <p:nvPr/>
        </p:nvSpPr>
        <p:spPr>
          <a:xfrm>
            <a:off x="7775090" y="8425921"/>
            <a:ext cx="10055710" cy="1375761"/>
          </a:xfrm>
          <a:prstGeom prst="rect">
            <a:avLst/>
          </a:prstGeom>
        </p:spPr>
        <p:txBody>
          <a:bodyPr wrap="square" lIns="0" tIns="0" rIns="0" bIns="0" rtlCol="0" anchor="t">
            <a:spAutoFit/>
          </a:bodyPr>
          <a:lstStyle/>
          <a:p>
            <a:pPr algn="l">
              <a:lnSpc>
                <a:spcPts val="5600"/>
              </a:lnSpc>
              <a:spcBef>
                <a:spcPct val="0"/>
              </a:spcBef>
            </a:pPr>
            <a:r>
              <a:rPr lang="ja-JP" altLang="en-US" sz="4000" dirty="0">
                <a:solidFill>
                  <a:srgbClr val="FFFFFF"/>
                </a:solidFill>
                <a:latin typeface="Montserrat Bold"/>
              </a:rPr>
              <a:t>調べ物をするのがめんどくさい人向け</a:t>
            </a:r>
            <a:endParaRPr lang="en-US" altLang="ja-JP" sz="4000" dirty="0">
              <a:solidFill>
                <a:srgbClr val="FFFFFF"/>
              </a:solidFill>
              <a:latin typeface="Montserrat Bold"/>
            </a:endParaRPr>
          </a:p>
          <a:p>
            <a:pPr algn="l">
              <a:lnSpc>
                <a:spcPts val="5600"/>
              </a:lnSpc>
              <a:spcBef>
                <a:spcPct val="0"/>
              </a:spcBef>
            </a:pPr>
            <a:r>
              <a:rPr lang="ja-JP" altLang="en-US" sz="4000" dirty="0">
                <a:solidFill>
                  <a:srgbClr val="FFFFFF"/>
                </a:solidFill>
                <a:latin typeface="Montserrat Bold"/>
              </a:rPr>
              <a:t>質問をチャット形式で行い温泉検索が可能に</a:t>
            </a:r>
            <a:endParaRPr lang="en-US" altLang="ja-JP" sz="4000" dirty="0">
              <a:solidFill>
                <a:srgbClr val="FFFFFF"/>
              </a:solidFill>
              <a:latin typeface="Montserrat Bold"/>
            </a:endParaRPr>
          </a:p>
        </p:txBody>
      </p:sp>
      <p:grpSp>
        <p:nvGrpSpPr>
          <p:cNvPr id="39" name="Group 14">
            <a:extLst>
              <a:ext uri="{FF2B5EF4-FFF2-40B4-BE49-F238E27FC236}">
                <a16:creationId xmlns:a16="http://schemas.microsoft.com/office/drawing/2014/main" id="{A8DA37B8-348E-08A1-B58B-EE9F7BB21602}"/>
              </a:ext>
            </a:extLst>
          </p:cNvPr>
          <p:cNvGrpSpPr/>
          <p:nvPr/>
        </p:nvGrpSpPr>
        <p:grpSpPr>
          <a:xfrm>
            <a:off x="7775090" y="7803561"/>
            <a:ext cx="383444" cy="355660"/>
            <a:chOff x="0" y="0"/>
            <a:chExt cx="132884" cy="123256"/>
          </a:xfrm>
        </p:grpSpPr>
        <p:sp>
          <p:nvSpPr>
            <p:cNvPr id="40" name="Freeform 15">
              <a:extLst>
                <a:ext uri="{FF2B5EF4-FFF2-40B4-BE49-F238E27FC236}">
                  <a16:creationId xmlns:a16="http://schemas.microsoft.com/office/drawing/2014/main" id="{390D474D-FFCD-F897-819C-172B44713543}"/>
                </a:ext>
              </a:extLst>
            </p:cNvPr>
            <p:cNvSpPr/>
            <p:nvPr/>
          </p:nvSpPr>
          <p:spPr>
            <a:xfrm>
              <a:off x="0" y="0"/>
              <a:ext cx="132884" cy="123256"/>
            </a:xfrm>
            <a:custGeom>
              <a:avLst/>
              <a:gdLst/>
              <a:ahLst/>
              <a:cxnLst/>
              <a:rect l="l" t="t" r="r" b="b"/>
              <a:pathLst>
                <a:path w="132884" h="123256">
                  <a:moveTo>
                    <a:pt x="61628" y="0"/>
                  </a:moveTo>
                  <a:lnTo>
                    <a:pt x="71256" y="0"/>
                  </a:lnTo>
                  <a:cubicBezTo>
                    <a:pt x="105293" y="0"/>
                    <a:pt x="132884" y="27592"/>
                    <a:pt x="132884" y="61628"/>
                  </a:cubicBezTo>
                  <a:lnTo>
                    <a:pt x="132884" y="61628"/>
                  </a:lnTo>
                  <a:cubicBezTo>
                    <a:pt x="132884" y="77973"/>
                    <a:pt x="126391" y="93648"/>
                    <a:pt x="114834" y="105205"/>
                  </a:cubicBezTo>
                  <a:cubicBezTo>
                    <a:pt x="103276" y="116763"/>
                    <a:pt x="87601" y="123256"/>
                    <a:pt x="71256" y="123256"/>
                  </a:cubicBezTo>
                  <a:lnTo>
                    <a:pt x="61628" y="123256"/>
                  </a:lnTo>
                  <a:cubicBezTo>
                    <a:pt x="27592" y="123256"/>
                    <a:pt x="0" y="95664"/>
                    <a:pt x="0" y="61628"/>
                  </a:cubicBezTo>
                  <a:lnTo>
                    <a:pt x="0" y="61628"/>
                  </a:lnTo>
                  <a:cubicBezTo>
                    <a:pt x="0" y="27592"/>
                    <a:pt x="27592" y="0"/>
                    <a:pt x="61628" y="0"/>
                  </a:cubicBezTo>
                  <a:close/>
                </a:path>
              </a:pathLst>
            </a:custGeom>
            <a:solidFill>
              <a:srgbClr val="CF0001"/>
            </a:solidFill>
          </p:spPr>
          <p:txBody>
            <a:bodyPr/>
            <a:lstStyle/>
            <a:p>
              <a:endParaRPr lang="ja-JP" altLang="en-US"/>
            </a:p>
          </p:txBody>
        </p:sp>
        <p:sp>
          <p:nvSpPr>
            <p:cNvPr id="41" name="TextBox 16">
              <a:extLst>
                <a:ext uri="{FF2B5EF4-FFF2-40B4-BE49-F238E27FC236}">
                  <a16:creationId xmlns:a16="http://schemas.microsoft.com/office/drawing/2014/main" id="{9A44B651-A591-9D53-A131-4DE8F1286CA8}"/>
                </a:ext>
              </a:extLst>
            </p:cNvPr>
            <p:cNvSpPr txBox="1"/>
            <p:nvPr/>
          </p:nvSpPr>
          <p:spPr>
            <a:xfrm>
              <a:off x="0" y="-28575"/>
              <a:ext cx="132884" cy="151831"/>
            </a:xfrm>
            <a:prstGeom prst="rect">
              <a:avLst/>
            </a:prstGeom>
          </p:spPr>
          <p:txBody>
            <a:bodyPr lIns="50800" tIns="50800" rIns="50800" bIns="50800" rtlCol="0" anchor="ctr"/>
            <a:lstStyle/>
            <a:p>
              <a:pPr algn="ctr">
                <a:lnSpc>
                  <a:spcPts val="1960"/>
                </a:lnSpc>
              </a:pPr>
              <a:r>
                <a:rPr lang="en-US" sz="1400">
                  <a:solidFill>
                    <a:srgbClr val="FFFFFF"/>
                  </a:solidFill>
                  <a:latin typeface="Montserrat Bold"/>
                </a:rPr>
                <a:t>#3</a:t>
              </a:r>
            </a:p>
          </p:txBody>
        </p:sp>
      </p:grpSp>
      <p:sp>
        <p:nvSpPr>
          <p:cNvPr id="42" name="TextBox 17">
            <a:extLst>
              <a:ext uri="{FF2B5EF4-FFF2-40B4-BE49-F238E27FC236}">
                <a16:creationId xmlns:a16="http://schemas.microsoft.com/office/drawing/2014/main" id="{60381BE7-1D73-E1DB-BCA9-8871F6D7E932}"/>
              </a:ext>
            </a:extLst>
          </p:cNvPr>
          <p:cNvSpPr txBox="1"/>
          <p:nvPr/>
        </p:nvSpPr>
        <p:spPr>
          <a:xfrm>
            <a:off x="8259255" y="7765461"/>
            <a:ext cx="1713672" cy="368189"/>
          </a:xfrm>
          <a:prstGeom prst="rect">
            <a:avLst/>
          </a:prstGeom>
        </p:spPr>
        <p:txBody>
          <a:bodyPr lIns="0" tIns="0" rIns="0" bIns="0" rtlCol="0" anchor="t">
            <a:spAutoFit/>
          </a:bodyPr>
          <a:lstStyle/>
          <a:p>
            <a:pPr algn="l">
              <a:lnSpc>
                <a:spcPts val="3075"/>
              </a:lnSpc>
              <a:spcBef>
                <a:spcPct val="0"/>
              </a:spcBef>
            </a:pPr>
            <a:r>
              <a:rPr lang="en-US" altLang="ja-JP" sz="2196" dirty="0">
                <a:solidFill>
                  <a:srgbClr val="FFFFFF"/>
                </a:solidFill>
                <a:latin typeface="Montserrat Bold"/>
              </a:rPr>
              <a:t>Chat</a:t>
            </a:r>
            <a:endParaRPr lang="en-US" sz="2196" dirty="0">
              <a:solidFill>
                <a:srgbClr val="FFFFFF"/>
              </a:solidFill>
              <a:latin typeface="Montserrat Bold"/>
            </a:endParaRPr>
          </a:p>
        </p:txBody>
      </p:sp>
      <p:pic>
        <p:nvPicPr>
          <p:cNvPr id="3" name="図 2" descr="グラフィカル ユーザー インターフェイス, アプリケーション&#10;&#10;自動的に生成された説明">
            <a:extLst>
              <a:ext uri="{FF2B5EF4-FFF2-40B4-BE49-F238E27FC236}">
                <a16:creationId xmlns:a16="http://schemas.microsoft.com/office/drawing/2014/main" id="{F802A711-8765-ADFB-8BEF-7C7FDE79EEFD}"/>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10908" y="2038386"/>
            <a:ext cx="3986409" cy="8013289"/>
          </a:xfrm>
          <a:prstGeom prst="rect">
            <a:avLst/>
          </a:prstGeom>
        </p:spPr>
      </p:pic>
      <p:pic>
        <p:nvPicPr>
          <p:cNvPr id="5" name="図 4" descr="テキスト&#10;&#10;自動的に生成された説明">
            <a:extLst>
              <a:ext uri="{FF2B5EF4-FFF2-40B4-BE49-F238E27FC236}">
                <a16:creationId xmlns:a16="http://schemas.microsoft.com/office/drawing/2014/main" id="{2D5CE60A-E6A3-821D-2DC1-7AC09487903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3065"/>
          <a:stretch/>
        </p:blipFill>
        <p:spPr>
          <a:xfrm>
            <a:off x="8158534" y="2584078"/>
            <a:ext cx="7998473" cy="4537995"/>
          </a:xfrm>
          <a:prstGeom prst="rect">
            <a:avLst/>
          </a:prstGeom>
        </p:spPr>
      </p:pic>
    </p:spTree>
    <p:extLst>
      <p:ext uri="{BB962C8B-B14F-4D97-AF65-F5344CB8AC3E}">
        <p14:creationId xmlns:p14="http://schemas.microsoft.com/office/powerpoint/2010/main" val="3194535263"/>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2935</TotalTime>
  <Words>4494</Words>
  <Application>Microsoft Office PowerPoint</Application>
  <PresentationFormat>ユーザー設定</PresentationFormat>
  <Paragraphs>628</Paragraphs>
  <Slides>35</Slides>
  <Notes>35</Notes>
  <HiddenSlides>0</HiddenSlides>
  <MMClips>3</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NotoSansJP</vt:lpstr>
      <vt:lpstr>Arial</vt:lpstr>
      <vt:lpstr>Calibri</vt:lpstr>
      <vt:lpstr>Bebas Neue Bold</vt:lpstr>
      <vt:lpstr>Elephant</vt:lpstr>
      <vt:lpstr>游ゴシック</vt:lpstr>
      <vt:lpstr>HGPｺﾞｼｯｸM</vt:lpstr>
      <vt:lpstr>Montserrat Bold</vt:lpstr>
      <vt:lpstr>Montserrat</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Red Modern Guess The Movie Animated Game Presentation</dc:title>
  <dc:creator>User</dc:creator>
  <cp:lastModifiedBy>あかり 森井</cp:lastModifiedBy>
  <cp:revision>182</cp:revision>
  <dcterms:created xsi:type="dcterms:W3CDTF">2006-08-16T00:00:00Z</dcterms:created>
  <dcterms:modified xsi:type="dcterms:W3CDTF">2024-06-27T13:01:53Z</dcterms:modified>
  <dc:identifier>DAGIuRjIw8s</dc:identifier>
</cp:coreProperties>
</file>